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256" r:id="rId5"/>
    <p:sldId id="290" r:id="rId6"/>
    <p:sldId id="291" r:id="rId7"/>
    <p:sldId id="292" r:id="rId8"/>
    <p:sldId id="293" r:id="rId9"/>
    <p:sldId id="295" r:id="rId10"/>
    <p:sldId id="296" r:id="rId11"/>
    <p:sldId id="297" r:id="rId12"/>
    <p:sldId id="298" r:id="rId13"/>
    <p:sldId id="308" r:id="rId14"/>
    <p:sldId id="309" r:id="rId15"/>
    <p:sldId id="310" r:id="rId16"/>
    <p:sldId id="299" r:id="rId17"/>
    <p:sldId id="300" r:id="rId18"/>
    <p:sldId id="301" r:id="rId19"/>
    <p:sldId id="302" r:id="rId20"/>
    <p:sldId id="303" r:id="rId21"/>
    <p:sldId id="304" r:id="rId22"/>
    <p:sldId id="311" r:id="rId23"/>
    <p:sldId id="305" r:id="rId24"/>
    <p:sldId id="307" r:id="rId25"/>
  </p:sldIdLst>
  <p:sldSz cx="12192000" cy="6858000"/>
  <p:notesSz cx="9144000" cy="6858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DECD5FFF-0051-174D-9E2B-86AC9FD96D3D}">
          <p14:sldIdLst>
            <p14:sldId id="256"/>
            <p14:sldId id="290"/>
            <p14:sldId id="291"/>
            <p14:sldId id="292"/>
            <p14:sldId id="293"/>
            <p14:sldId id="295"/>
            <p14:sldId id="296"/>
            <p14:sldId id="297"/>
            <p14:sldId id="298"/>
            <p14:sldId id="308"/>
            <p14:sldId id="309"/>
            <p14:sldId id="310"/>
            <p14:sldId id="299"/>
            <p14:sldId id="300"/>
            <p14:sldId id="301"/>
            <p14:sldId id="302"/>
            <p14:sldId id="303"/>
            <p14:sldId id="304"/>
            <p14:sldId id="311"/>
            <p14:sldId id="305"/>
            <p14:sldId id="307"/>
          </p14:sldIdLst>
        </p14:section>
        <p14:section name="Backup" id="{9F4E628C-3209-E543-9FEA-1EB3995E354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003F"/>
    <a:srgbClr val="310060"/>
    <a:srgbClr val="2E005A"/>
    <a:srgbClr val="360069"/>
    <a:srgbClr val="FFC703"/>
    <a:srgbClr val="1B0035"/>
    <a:srgbClr val="7F7F7E"/>
    <a:srgbClr val="7F7F7F"/>
    <a:srgbClr val="BFBFBF"/>
    <a:srgbClr val="98989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3"/>
  </p:normalViewPr>
  <p:slideViewPr>
    <p:cSldViewPr snapToGrid="0">
      <p:cViewPr varScale="1">
        <p:scale>
          <a:sx n="117" d="100"/>
          <a:sy n="117" d="100"/>
        </p:scale>
        <p:origin x="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kkehard Schmider" userId="S::ekkehard.schmider@maibornwolff.de::e4762a69-a718-40f5-9fc5-b102835a90c5" providerId="AD" clId="Web-{AB0F8E4C-65BF-4BA8-B93B-75F05798DB6C}"/>
    <pc:docChg chg="modSld">
      <pc:chgData name="Ekkehard Schmider" userId="S::ekkehard.schmider@maibornwolff.de::e4762a69-a718-40f5-9fc5-b102835a90c5" providerId="AD" clId="Web-{AB0F8E4C-65BF-4BA8-B93B-75F05798DB6C}" dt="2019-04-17T07:03:43.271" v="68" actId="20577"/>
      <pc:docMkLst>
        <pc:docMk/>
      </pc:docMkLst>
      <pc:sldChg chg="modSp">
        <pc:chgData name="Ekkehard Schmider" userId="S::ekkehard.schmider@maibornwolff.de::e4762a69-a718-40f5-9fc5-b102835a90c5" providerId="AD" clId="Web-{AB0F8E4C-65BF-4BA8-B93B-75F05798DB6C}" dt="2019-04-17T06:59:31.381" v="36" actId="20577"/>
        <pc:sldMkLst>
          <pc:docMk/>
          <pc:sldMk cId="3490493457" sldId="256"/>
        </pc:sldMkLst>
        <pc:spChg chg="mod">
          <ac:chgData name="Ekkehard Schmider" userId="S::ekkehard.schmider@maibornwolff.de::e4762a69-a718-40f5-9fc5-b102835a90c5" providerId="AD" clId="Web-{AB0F8E4C-65BF-4BA8-B93B-75F05798DB6C}" dt="2019-04-17T06:59:31.381" v="36" actId="20577"/>
          <ac:spMkLst>
            <pc:docMk/>
            <pc:sldMk cId="3490493457" sldId="256"/>
            <ac:spMk id="28" creationId="{41E133B0-F1CA-B148-910E-10C31D10A8F2}"/>
          </ac:spMkLst>
        </pc:spChg>
      </pc:sldChg>
      <pc:sldChg chg="modSp">
        <pc:chgData name="Ekkehard Schmider" userId="S::ekkehard.schmider@maibornwolff.de::e4762a69-a718-40f5-9fc5-b102835a90c5" providerId="AD" clId="Web-{AB0F8E4C-65BF-4BA8-B93B-75F05798DB6C}" dt="2019-04-17T07:03:43.271" v="68" actId="20577"/>
        <pc:sldMkLst>
          <pc:docMk/>
          <pc:sldMk cId="1740071887" sldId="288"/>
        </pc:sldMkLst>
        <pc:spChg chg="mod">
          <ac:chgData name="Ekkehard Schmider" userId="S::ekkehard.schmider@maibornwolff.de::e4762a69-a718-40f5-9fc5-b102835a90c5" providerId="AD" clId="Web-{AB0F8E4C-65BF-4BA8-B93B-75F05798DB6C}" dt="2019-04-17T07:03:43.271" v="68" actId="20577"/>
          <ac:spMkLst>
            <pc:docMk/>
            <pc:sldMk cId="1740071887" sldId="288"/>
            <ac:spMk id="2" creationId="{80998646-DF63-0C4A-98AC-D002BA0030E1}"/>
          </ac:spMkLst>
        </pc:spChg>
      </pc:sldChg>
      <pc:sldChg chg="modSp">
        <pc:chgData name="Ekkehard Schmider" userId="S::ekkehard.schmider@maibornwolff.de::e4762a69-a718-40f5-9fc5-b102835a90c5" providerId="AD" clId="Web-{AB0F8E4C-65BF-4BA8-B93B-75F05798DB6C}" dt="2019-04-17T06:59:46.287" v="40" actId="20577"/>
        <pc:sldMkLst>
          <pc:docMk/>
          <pc:sldMk cId="1197227654" sldId="290"/>
        </pc:sldMkLst>
        <pc:spChg chg="mod">
          <ac:chgData name="Ekkehard Schmider" userId="S::ekkehard.schmider@maibornwolff.de::e4762a69-a718-40f5-9fc5-b102835a90c5" providerId="AD" clId="Web-{AB0F8E4C-65BF-4BA8-B93B-75F05798DB6C}" dt="2019-04-17T06:59:46.287" v="40" actId="20577"/>
          <ac:spMkLst>
            <pc:docMk/>
            <pc:sldMk cId="1197227654" sldId="290"/>
            <ac:spMk id="4" creationId="{87C6D696-4E66-9847-B978-74E3322E33FD}"/>
          </ac:spMkLst>
        </pc:spChg>
      </pc:sldChg>
      <pc:sldChg chg="modSp">
        <pc:chgData name="Ekkehard Schmider" userId="S::ekkehard.schmider@maibornwolff.de::e4762a69-a718-40f5-9fc5-b102835a90c5" providerId="AD" clId="Web-{AB0F8E4C-65BF-4BA8-B93B-75F05798DB6C}" dt="2019-04-17T07:01:52.896" v="50" actId="20577"/>
        <pc:sldMkLst>
          <pc:docMk/>
          <pc:sldMk cId="1426157165" sldId="296"/>
        </pc:sldMkLst>
        <pc:spChg chg="mod">
          <ac:chgData name="Ekkehard Schmider" userId="S::ekkehard.schmider@maibornwolff.de::e4762a69-a718-40f5-9fc5-b102835a90c5" providerId="AD" clId="Web-{AB0F8E4C-65BF-4BA8-B93B-75F05798DB6C}" dt="2019-04-17T07:01:52.896" v="50" actId="20577"/>
          <ac:spMkLst>
            <pc:docMk/>
            <pc:sldMk cId="1426157165" sldId="296"/>
            <ac:spMk id="73" creationId="{995B426D-14E4-EE48-A002-8813BBE14DB1}"/>
          </ac:spMkLst>
        </pc:spChg>
      </pc:sldChg>
      <pc:sldChg chg="modSp">
        <pc:chgData name="Ekkehard Schmider" userId="S::ekkehard.schmider@maibornwolff.de::e4762a69-a718-40f5-9fc5-b102835a90c5" providerId="AD" clId="Web-{AB0F8E4C-65BF-4BA8-B93B-75F05798DB6C}" dt="2019-04-17T07:02:28.881" v="60" actId="20577"/>
        <pc:sldMkLst>
          <pc:docMk/>
          <pc:sldMk cId="4219299070" sldId="298"/>
        </pc:sldMkLst>
        <pc:spChg chg="mod">
          <ac:chgData name="Ekkehard Schmider" userId="S::ekkehard.schmider@maibornwolff.de::e4762a69-a718-40f5-9fc5-b102835a90c5" providerId="AD" clId="Web-{AB0F8E4C-65BF-4BA8-B93B-75F05798DB6C}" dt="2019-04-17T07:02:28.881" v="60" actId="20577"/>
          <ac:spMkLst>
            <pc:docMk/>
            <pc:sldMk cId="4219299070" sldId="298"/>
            <ac:spMk id="8" creationId="{D3395D4D-B6CD-A840-AF45-99B751B7CA33}"/>
          </ac:spMkLst>
        </pc:spChg>
      </pc:sldChg>
      <pc:sldChg chg="modSp">
        <pc:chgData name="Ekkehard Schmider" userId="S::ekkehard.schmider@maibornwolff.de::e4762a69-a718-40f5-9fc5-b102835a90c5" providerId="AD" clId="Web-{AB0F8E4C-65BF-4BA8-B93B-75F05798DB6C}" dt="2019-04-17T07:02:48.865" v="61" actId="1076"/>
        <pc:sldMkLst>
          <pc:docMk/>
          <pc:sldMk cId="2797575897" sldId="299"/>
        </pc:sldMkLst>
        <pc:spChg chg="mod">
          <ac:chgData name="Ekkehard Schmider" userId="S::ekkehard.schmider@maibornwolff.de::e4762a69-a718-40f5-9fc5-b102835a90c5" providerId="AD" clId="Web-{AB0F8E4C-65BF-4BA8-B93B-75F05798DB6C}" dt="2019-04-17T07:02:48.865" v="61" actId="1076"/>
          <ac:spMkLst>
            <pc:docMk/>
            <pc:sldMk cId="2797575897" sldId="299"/>
            <ac:spMk id="96" creationId="{2E4FC308-3D27-4B49-970C-B8FFC95312FF}"/>
          </ac:spMkLst>
        </pc:spChg>
      </pc:sldChg>
      <pc:sldChg chg="modSp">
        <pc:chgData name="Ekkehard Schmider" userId="S::ekkehard.schmider@maibornwolff.de::e4762a69-a718-40f5-9fc5-b102835a90c5" providerId="AD" clId="Web-{AB0F8E4C-65BF-4BA8-B93B-75F05798DB6C}" dt="2019-04-17T07:03:03.787" v="63" actId="20577"/>
        <pc:sldMkLst>
          <pc:docMk/>
          <pc:sldMk cId="1636117864" sldId="301"/>
        </pc:sldMkLst>
        <pc:spChg chg="mod">
          <ac:chgData name="Ekkehard Schmider" userId="S::ekkehard.schmider@maibornwolff.de::e4762a69-a718-40f5-9fc5-b102835a90c5" providerId="AD" clId="Web-{AB0F8E4C-65BF-4BA8-B93B-75F05798DB6C}" dt="2019-04-17T07:03:03.787" v="63" actId="20577"/>
          <ac:spMkLst>
            <pc:docMk/>
            <pc:sldMk cId="1636117864" sldId="301"/>
            <ac:spMk id="15" creationId="{3D078DC8-3815-1342-8BA0-BBAAF0A4918E}"/>
          </ac:spMkLst>
        </pc:spChg>
      </pc:sldChg>
      <pc:sldChg chg="modSp">
        <pc:chgData name="Ekkehard Schmider" userId="S::ekkehard.schmider@maibornwolff.de::e4762a69-a718-40f5-9fc5-b102835a90c5" providerId="AD" clId="Web-{AB0F8E4C-65BF-4BA8-B93B-75F05798DB6C}" dt="2019-04-17T07:03:19.224" v="66" actId="20577"/>
        <pc:sldMkLst>
          <pc:docMk/>
          <pc:sldMk cId="920273324" sldId="311"/>
        </pc:sldMkLst>
        <pc:spChg chg="mod">
          <ac:chgData name="Ekkehard Schmider" userId="S::ekkehard.schmider@maibornwolff.de::e4762a69-a718-40f5-9fc5-b102835a90c5" providerId="AD" clId="Web-{AB0F8E4C-65BF-4BA8-B93B-75F05798DB6C}" dt="2019-04-17T07:03:19.224" v="66" actId="20577"/>
          <ac:spMkLst>
            <pc:docMk/>
            <pc:sldMk cId="920273324" sldId="311"/>
            <ac:spMk id="15" creationId="{3D078DC8-3815-1342-8BA0-BBAAF0A4918E}"/>
          </ac:spMkLst>
        </pc:spChg>
      </pc:sldChg>
      <pc:sldChg chg="delSp">
        <pc:chgData name="Ekkehard Schmider" userId="S::ekkehard.schmider@maibornwolff.de::e4762a69-a718-40f5-9fc5-b102835a90c5" providerId="AD" clId="Web-{AB0F8E4C-65BF-4BA8-B93B-75F05798DB6C}" dt="2019-04-17T07:00:11.084" v="43"/>
        <pc:sldMkLst>
          <pc:docMk/>
          <pc:sldMk cId="4147798415" sldId="313"/>
        </pc:sldMkLst>
        <pc:spChg chg="del">
          <ac:chgData name="Ekkehard Schmider" userId="S::ekkehard.schmider@maibornwolff.de::e4762a69-a718-40f5-9fc5-b102835a90c5" providerId="AD" clId="Web-{AB0F8E4C-65BF-4BA8-B93B-75F05798DB6C}" dt="2019-04-17T07:00:11.084" v="43"/>
          <ac:spMkLst>
            <pc:docMk/>
            <pc:sldMk cId="4147798415" sldId="313"/>
            <ac:spMk id="28" creationId="{41E133B0-F1CA-B148-910E-10C31D10A8F2}"/>
          </ac:spMkLst>
        </pc:spChg>
      </pc:sldChg>
      <pc:sldChg chg="delSp">
        <pc:chgData name="Ekkehard Schmider" userId="S::ekkehard.schmider@maibornwolff.de::e4762a69-a718-40f5-9fc5-b102835a90c5" providerId="AD" clId="Web-{AB0F8E4C-65BF-4BA8-B93B-75F05798DB6C}" dt="2019-04-17T07:00:55.709" v="44"/>
        <pc:sldMkLst>
          <pc:docMk/>
          <pc:sldMk cId="2169588187" sldId="325"/>
        </pc:sldMkLst>
        <pc:spChg chg="del">
          <ac:chgData name="Ekkehard Schmider" userId="S::ekkehard.schmider@maibornwolff.de::e4762a69-a718-40f5-9fc5-b102835a90c5" providerId="AD" clId="Web-{AB0F8E4C-65BF-4BA8-B93B-75F05798DB6C}" dt="2019-04-17T07:00:55.709" v="44"/>
          <ac:spMkLst>
            <pc:docMk/>
            <pc:sldMk cId="2169588187" sldId="325"/>
            <ac:spMk id="28" creationId="{41E133B0-F1CA-B148-910E-10C31D10A8F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8D100836-8961-4D4F-8D0C-67A1A180D29A}"/>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189905BF-D6CC-704F-863F-44D622E18EA9}"/>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6BA81518-A137-5E4B-8325-62F65BDDCCE1}" type="datetimeFigureOut">
              <a:rPr lang="de-DE" smtClean="0"/>
              <a:t>18.04.19</a:t>
            </a:fld>
            <a:endParaRPr lang="de-DE"/>
          </a:p>
        </p:txBody>
      </p:sp>
      <p:sp>
        <p:nvSpPr>
          <p:cNvPr id="4" name="Fußzeilenplatzhalter 3">
            <a:extLst>
              <a:ext uri="{FF2B5EF4-FFF2-40B4-BE49-F238E27FC236}">
                <a16:creationId xmlns:a16="http://schemas.microsoft.com/office/drawing/2014/main" id="{9F0FDE04-C1EE-A84D-913C-0201B01C3C99}"/>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E30CF84F-CC3E-F646-915D-7260144E62D3}"/>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0419DB33-0360-2D43-8BAA-AEAF45E9FB67}" type="slidenum">
              <a:rPr lang="de-DE" smtClean="0"/>
              <a:t>‹Nr.›</a:t>
            </a:fld>
            <a:endParaRPr lang="de-DE"/>
          </a:p>
        </p:txBody>
      </p:sp>
    </p:spTree>
    <p:extLst>
      <p:ext uri="{BB962C8B-B14F-4D97-AF65-F5344CB8AC3E}">
        <p14:creationId xmlns:p14="http://schemas.microsoft.com/office/powerpoint/2010/main" val="186208790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CDAB3AC-2199-6345-AFBA-45F2E68E603F}" type="datetimeFigureOut">
              <a:rPr lang="de-DE" smtClean="0"/>
              <a:t>18.04.19</a:t>
            </a:fld>
            <a:endParaRPr lang="de-DE"/>
          </a:p>
        </p:txBody>
      </p:sp>
      <p:sp>
        <p:nvSpPr>
          <p:cNvPr id="4" name="Folienbildplatzhalt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93B9461E-DD6C-1A43-B12D-8A7AFF403549}" type="slidenum">
              <a:rPr lang="de-DE" smtClean="0"/>
              <a:t>‹Nr.›</a:t>
            </a:fld>
            <a:endParaRPr lang="de-DE"/>
          </a:p>
        </p:txBody>
      </p:sp>
    </p:spTree>
    <p:extLst>
      <p:ext uri="{BB962C8B-B14F-4D97-AF65-F5344CB8AC3E}">
        <p14:creationId xmlns:p14="http://schemas.microsoft.com/office/powerpoint/2010/main" val="5808473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1</a:t>
            </a:fld>
            <a:endParaRPr lang="de-DE"/>
          </a:p>
        </p:txBody>
      </p:sp>
    </p:spTree>
    <p:extLst>
      <p:ext uri="{BB962C8B-B14F-4D97-AF65-F5344CB8AC3E}">
        <p14:creationId xmlns:p14="http://schemas.microsoft.com/office/powerpoint/2010/main" val="417668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0"/>
              <a:t>So jetzt nehmen wir noch </a:t>
            </a:r>
            <a:r>
              <a:rPr lang="de-DE" b="1" err="1"/>
              <a:t>Observability</a:t>
            </a:r>
            <a:r>
              <a:rPr lang="de-DE" b="0"/>
              <a:t> – und wir schauen mal ein Stückweit in die Blackbox</a:t>
            </a:r>
          </a:p>
          <a:p>
            <a:endParaRPr lang="de-DE" b="0"/>
          </a:p>
          <a:p>
            <a:endParaRPr lang="de-DE" b="0"/>
          </a:p>
          <a:p>
            <a:pPr marL="171450" indent="-171450">
              <a:buFontTx/>
              <a:buChar char="-"/>
            </a:pPr>
            <a:r>
              <a:rPr lang="de-DE" b="0"/>
              <a:t>Dazu leiten wir unsere Logausgabe nun auf ein externes Monitortool um. In unserem Fall </a:t>
            </a:r>
            <a:r>
              <a:rPr lang="de-DE" b="0" err="1"/>
              <a:t>Elastic</a:t>
            </a:r>
            <a:r>
              <a:rPr lang="de-DE" b="0"/>
              <a:t> - das ist sehr weit verbreitet und auch Teil der </a:t>
            </a:r>
            <a:r>
              <a:rPr lang="de-DE" b="0" err="1"/>
              <a:t>CloudNative</a:t>
            </a:r>
            <a:r>
              <a:rPr lang="de-DE" b="0"/>
              <a:t> </a:t>
            </a:r>
            <a:r>
              <a:rPr lang="de-DE" b="0" err="1"/>
              <a:t>Foundattion</a:t>
            </a:r>
            <a:endParaRPr lang="de-DE" b="0"/>
          </a:p>
          <a:p>
            <a:pPr marL="171450" indent="-171450">
              <a:buFontTx/>
              <a:buChar char="-"/>
            </a:pPr>
            <a:r>
              <a:rPr lang="de-DE" b="0"/>
              <a:t>und der zeigt dies als Logs an, die man dann weiterverarbeiten kann als z.B. Auswertungs-Diagramme</a:t>
            </a:r>
          </a:p>
        </p:txBody>
      </p:sp>
      <p:sp>
        <p:nvSpPr>
          <p:cNvPr id="4" name="Foliennummernplatzhalter 3"/>
          <p:cNvSpPr>
            <a:spLocks noGrp="1"/>
          </p:cNvSpPr>
          <p:nvPr>
            <p:ph type="sldNum" sz="quarter" idx="5"/>
          </p:nvPr>
        </p:nvSpPr>
        <p:spPr/>
        <p:txBody>
          <a:bodyPr/>
          <a:lstStyle/>
          <a:p>
            <a:fld id="{93B9461E-DD6C-1A43-B12D-8A7AFF403549}" type="slidenum">
              <a:rPr lang="de-DE" smtClean="0"/>
              <a:t>10</a:t>
            </a:fld>
            <a:endParaRPr lang="de-DE"/>
          </a:p>
        </p:txBody>
      </p:sp>
    </p:spTree>
    <p:extLst>
      <p:ext uri="{BB962C8B-B14F-4D97-AF65-F5344CB8AC3E}">
        <p14:creationId xmlns:p14="http://schemas.microsoft.com/office/powerpoint/2010/main" val="2110688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Was zeigt uns gerade der Monitor</a:t>
            </a:r>
          </a:p>
          <a:p>
            <a:pPr marL="171450" indent="-171450">
              <a:buFontTx/>
              <a:buChar char="-"/>
            </a:pPr>
            <a:r>
              <a:rPr lang="de-DE" b="0"/>
              <a:t>Jede Gruppe hat ein Drehzahlmesser der gerade seine Temperatur anzeigt.</a:t>
            </a:r>
          </a:p>
          <a:p>
            <a:pPr marL="171450" indent="-171450">
              <a:buFontTx/>
              <a:buChar char="-"/>
            </a:pPr>
            <a:r>
              <a:rPr lang="de-DE" b="0"/>
              <a:t>Wie jeder sieht sind alle auf rot</a:t>
            </a:r>
          </a:p>
          <a:p>
            <a:pPr marL="171450" indent="-171450">
              <a:buFontTx/>
              <a:buChar char="-"/>
            </a:pPr>
            <a:r>
              <a:rPr lang="de-DE" b="0"/>
              <a:t>Entweder  sind wir gerade in den Nähe eines Vulkans </a:t>
            </a:r>
            <a:r>
              <a:rPr lang="de-DE" b="0" err="1"/>
              <a:t>unterweges</a:t>
            </a:r>
            <a:r>
              <a:rPr lang="de-DE" b="0"/>
              <a:t> oder </a:t>
            </a:r>
            <a:r>
              <a:rPr lang="de-DE" b="0" err="1"/>
              <a:t>vll</a:t>
            </a:r>
            <a:r>
              <a:rPr lang="de-DE" b="0"/>
              <a:t> etwas wahrscheinlicher es hat sich ein Programmierfehler eingeschlichen und den gilt es jetzt zu suchen und zu reparieren</a:t>
            </a:r>
          </a:p>
          <a:p>
            <a:pPr marL="171450" indent="-171450">
              <a:buFontTx/>
              <a:buChar char="-"/>
            </a:pPr>
            <a:r>
              <a:rPr lang="de-DE" b="0"/>
              <a:t>den wir wissen von </a:t>
            </a:r>
            <a:r>
              <a:rPr lang="de-DE" b="0" err="1"/>
              <a:t>Resillienz</a:t>
            </a:r>
            <a:r>
              <a:rPr lang="de-DE" b="0"/>
              <a:t> schon das kein System fehlerfrei ist</a:t>
            </a:r>
          </a:p>
          <a:p>
            <a:endParaRPr lang="de-DE" b="0"/>
          </a:p>
          <a:p>
            <a:endParaRPr lang="de-DE" b="0"/>
          </a:p>
          <a:p>
            <a:endParaRPr lang="de-DE" b="0"/>
          </a:p>
          <a:p>
            <a:r>
              <a:rPr lang="de-DE" b="0" err="1"/>
              <a:t>Observability</a:t>
            </a:r>
            <a:endParaRPr lang="de-DE" b="0"/>
          </a:p>
          <a:p>
            <a:r>
              <a:rPr lang="de-DE" b="0"/>
              <a:t>+ </a:t>
            </a:r>
            <a:r>
              <a:rPr lang="de-DE" b="1"/>
              <a:t>Reaktionsgeschwindigkeit</a:t>
            </a:r>
          </a:p>
        </p:txBody>
      </p:sp>
      <p:sp>
        <p:nvSpPr>
          <p:cNvPr id="4" name="Foliennummernplatzhalter 3"/>
          <p:cNvSpPr>
            <a:spLocks noGrp="1"/>
          </p:cNvSpPr>
          <p:nvPr>
            <p:ph type="sldNum" sz="quarter" idx="5"/>
          </p:nvPr>
        </p:nvSpPr>
        <p:spPr/>
        <p:txBody>
          <a:bodyPr/>
          <a:lstStyle/>
          <a:p>
            <a:fld id="{93B9461E-DD6C-1A43-B12D-8A7AFF403549}" type="slidenum">
              <a:rPr lang="de-DE" smtClean="0"/>
              <a:t>11</a:t>
            </a:fld>
            <a:endParaRPr lang="de-DE"/>
          </a:p>
        </p:txBody>
      </p:sp>
    </p:spTree>
    <p:extLst>
      <p:ext uri="{BB962C8B-B14F-4D97-AF65-F5344CB8AC3E}">
        <p14:creationId xmlns:p14="http://schemas.microsoft.com/office/powerpoint/2010/main" val="425024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b="1"/>
              <a:t>TODO</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a:p>
          <a:p>
            <a:pPr marL="0" marR="0" lvl="0" indent="0" algn="l" defTabSz="914400" rtl="0" eaLnBrk="1" fontAlgn="auto" latinLnBrk="0" hangingPunct="1">
              <a:lnSpc>
                <a:spcPct val="100000"/>
              </a:lnSpc>
              <a:spcBef>
                <a:spcPts val="0"/>
              </a:spcBef>
              <a:spcAft>
                <a:spcPts val="0"/>
              </a:spcAft>
              <a:buClrTx/>
              <a:buSzTx/>
              <a:buFontTx/>
              <a:buNone/>
              <a:tabLst/>
              <a:defRPr/>
            </a:pPr>
            <a:r>
              <a:rPr lang="de-DE" b="1"/>
              <a:t>Wir haben nun gesehen wie sich </a:t>
            </a:r>
            <a:r>
              <a:rPr lang="de-DE" b="1" err="1"/>
              <a:t>Observability</a:t>
            </a:r>
            <a:r>
              <a:rPr lang="de-DE" b="1"/>
              <a:t> und </a:t>
            </a:r>
            <a:r>
              <a:rPr lang="de-DE" b="1" err="1"/>
              <a:t>Resillienz</a:t>
            </a:r>
            <a:r>
              <a:rPr lang="de-DE" b="1"/>
              <a:t> in die Hände spielen.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Wir sehen es schnell, können es schnell fixen und hochladen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Wichtig dabei – wir haben dabei keine Infrastruktur oder </a:t>
            </a:r>
            <a:r>
              <a:rPr lang="de-DE" err="1"/>
              <a:t>ähnl</a:t>
            </a:r>
            <a:r>
              <a:rPr lang="de-DE"/>
              <a:t>. zuvor konfiguriert, und </a:t>
            </a:r>
            <a:r>
              <a:rPr lang="de-DE" err="1"/>
              <a:t>fehler</a:t>
            </a:r>
            <a:r>
              <a:rPr lang="de-DE"/>
              <a:t> auf der </a:t>
            </a:r>
            <a:r>
              <a:rPr lang="de-DE" err="1"/>
              <a:t>Infrastrutktur</a:t>
            </a:r>
            <a:r>
              <a:rPr lang="de-DE"/>
              <a:t> sind auch nicht unser Problem, das ist alles beim Provider – wir kümmern uns nur um unseren Businesscode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a:p>
          <a:p>
            <a:pPr marL="0" marR="0" lvl="0" indent="0" algn="l" defTabSz="914400" rtl="0" eaLnBrk="1" fontAlgn="auto" latinLnBrk="0" hangingPunct="1">
              <a:lnSpc>
                <a:spcPct val="100000"/>
              </a:lnSpc>
              <a:spcBef>
                <a:spcPts val="0"/>
              </a:spcBef>
              <a:spcAft>
                <a:spcPts val="0"/>
              </a:spcAft>
              <a:buClrTx/>
              <a:buSzTx/>
              <a:buFontTx/>
              <a:buNone/>
              <a:tabLst/>
              <a:defRPr/>
            </a:pPr>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12</a:t>
            </a:fld>
            <a:endParaRPr lang="de-DE"/>
          </a:p>
        </p:txBody>
      </p:sp>
    </p:spTree>
    <p:extLst>
      <p:ext uri="{BB962C8B-B14F-4D97-AF65-F5344CB8AC3E}">
        <p14:creationId xmlns:p14="http://schemas.microsoft.com/office/powerpoint/2010/main" val="590175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a:t>Ich habe vorhin versprochen das wir unser System mal Stressen, dazu müssen wir es aber erstmal sichtbar machen</a:t>
            </a:r>
          </a:p>
          <a:p>
            <a:endParaRPr lang="de-DE"/>
          </a:p>
          <a:p>
            <a:r>
              <a:rPr lang="de-DE" b="1"/>
              <a:t>Unser Aufbau bleibt gleich</a:t>
            </a:r>
          </a:p>
          <a:p>
            <a:r>
              <a:rPr lang="de-DE"/>
              <a:t>- N </a:t>
            </a:r>
            <a:r>
              <a:rPr lang="de-DE" err="1"/>
              <a:t>notebook</a:t>
            </a:r>
            <a:r>
              <a:rPr lang="de-DE"/>
              <a:t> – mit N </a:t>
            </a:r>
            <a:r>
              <a:rPr lang="de-DE" err="1"/>
              <a:t>accounts</a:t>
            </a:r>
            <a:endParaRPr lang="de-DE"/>
          </a:p>
          <a:p>
            <a:endParaRPr lang="de-DE"/>
          </a:p>
          <a:p>
            <a:r>
              <a:rPr lang="de-DE"/>
              <a:t>An diesem Bild möchte ich nochmal verdeutlichen das jede Gruppe ihre eigene Funktionen hat die auf deinen zentralen Monitor </a:t>
            </a:r>
            <a:r>
              <a:rPr lang="de-DE" err="1"/>
              <a:t>reporten</a:t>
            </a:r>
            <a:r>
              <a:rPr lang="de-DE"/>
              <a:t>.</a:t>
            </a:r>
          </a:p>
          <a:p>
            <a:endParaRPr lang="de-DE"/>
          </a:p>
          <a:p>
            <a:endParaRPr lang="de-DE"/>
          </a:p>
          <a:p>
            <a:r>
              <a:rPr lang="de-DE" err="1"/>
              <a:t>Elastic</a:t>
            </a:r>
            <a:r>
              <a:rPr lang="de-DE"/>
              <a:t> erklären:</a:t>
            </a:r>
          </a:p>
          <a:p>
            <a:pPr marL="171450" indent="-171450">
              <a:buFontTx/>
              <a:buChar char="-"/>
            </a:pPr>
            <a:r>
              <a:rPr lang="de-DE"/>
              <a:t>Der Monitor zeigt uns dabei Aufrufe pro Sekunde über die Zeit</a:t>
            </a:r>
          </a:p>
          <a:p>
            <a:pPr marL="171450" indent="-171450">
              <a:buFontTx/>
              <a:buChar char="-"/>
            </a:pPr>
            <a:endParaRPr lang="de-DE"/>
          </a:p>
          <a:p>
            <a:pPr marL="171450" indent="-171450">
              <a:buFontTx/>
              <a:buChar char="-"/>
            </a:pPr>
            <a:r>
              <a:rPr lang="de-DE"/>
              <a:t>So jetzt brauchen wir nur noch </a:t>
            </a:r>
            <a:r>
              <a:rPr lang="de-DE" err="1"/>
              <a:t>messwerte</a:t>
            </a:r>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13</a:t>
            </a:fld>
            <a:endParaRPr lang="de-DE"/>
          </a:p>
        </p:txBody>
      </p:sp>
    </p:spTree>
    <p:extLst>
      <p:ext uri="{BB962C8B-B14F-4D97-AF65-F5344CB8AC3E}">
        <p14:creationId xmlns:p14="http://schemas.microsoft.com/office/powerpoint/2010/main" val="224609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0"/>
              <a:t>Mal angenommen, das Wetter ändert sich schlagartig und wir sehen auf unserer Wanderschaft einen Blitz am Ende des Horizont</a:t>
            </a:r>
          </a:p>
          <a:p>
            <a:endParaRPr lang="de-DE" b="0"/>
          </a:p>
          <a:p>
            <a:r>
              <a:rPr lang="de-DE" b="0"/>
              <a:t>Wir zücken unsere Wetter Applikation und dann schauen wir mal welche Funktionen wir normalerweise aufrufen, </a:t>
            </a:r>
          </a:p>
          <a:p>
            <a:pPr marL="228600" indent="-228600">
              <a:buAutoNum type="arabicPeriod"/>
            </a:pPr>
            <a:r>
              <a:rPr lang="de-DE" b="0"/>
              <a:t>manch einer schaut  zuerst </a:t>
            </a:r>
            <a:r>
              <a:rPr lang="de-DE" b="0" err="1"/>
              <a:t>obs</a:t>
            </a:r>
            <a:r>
              <a:rPr lang="de-DE" b="0"/>
              <a:t> regnet</a:t>
            </a:r>
          </a:p>
          <a:p>
            <a:pPr marL="228600" indent="-228600">
              <a:buAutoNum type="arabicPeriod"/>
            </a:pPr>
            <a:r>
              <a:rPr lang="de-DE" b="0"/>
              <a:t>der andere </a:t>
            </a:r>
            <a:r>
              <a:rPr lang="de-DE" b="0" err="1"/>
              <a:t>vll</a:t>
            </a:r>
            <a:r>
              <a:rPr lang="de-DE" b="0"/>
              <a:t> ob eine Sturmwarnung kommt </a:t>
            </a:r>
          </a:p>
          <a:p>
            <a:pPr marL="228600" indent="-228600">
              <a:buAutoNum type="arabicPeriod"/>
            </a:pPr>
            <a:r>
              <a:rPr lang="de-DE" b="0"/>
              <a:t>und der andere ist optimistisch und such nach dem nächsten Sonnenstrahl</a:t>
            </a:r>
          </a:p>
          <a:p>
            <a:endParaRPr lang="de-DE" b="0"/>
          </a:p>
          <a:p>
            <a:r>
              <a:rPr lang="de-DE" b="0"/>
              <a:t>und das simulieren wir jetzt mal gemeinsam</a:t>
            </a:r>
          </a:p>
        </p:txBody>
      </p:sp>
      <p:sp>
        <p:nvSpPr>
          <p:cNvPr id="4" name="Foliennummernplatzhalter 3"/>
          <p:cNvSpPr>
            <a:spLocks noGrp="1"/>
          </p:cNvSpPr>
          <p:nvPr>
            <p:ph type="sldNum" sz="quarter" idx="5"/>
          </p:nvPr>
        </p:nvSpPr>
        <p:spPr/>
        <p:txBody>
          <a:bodyPr/>
          <a:lstStyle/>
          <a:p>
            <a:fld id="{93B9461E-DD6C-1A43-B12D-8A7AFF403549}" type="slidenum">
              <a:rPr lang="de-DE" smtClean="0"/>
              <a:t>14</a:t>
            </a:fld>
            <a:endParaRPr lang="de-DE"/>
          </a:p>
        </p:txBody>
      </p:sp>
    </p:spTree>
    <p:extLst>
      <p:ext uri="{BB962C8B-B14F-4D97-AF65-F5344CB8AC3E}">
        <p14:creationId xmlns:p14="http://schemas.microsoft.com/office/powerpoint/2010/main" val="1159280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Das ist auch ziemlich einfach, wir gehen zusammen in task4</a:t>
            </a:r>
          </a:p>
          <a:p>
            <a:endParaRPr lang="de-DE" b="1"/>
          </a:p>
          <a:p>
            <a:r>
              <a:rPr lang="de-DE" b="1"/>
              <a:t>TODO</a:t>
            </a:r>
          </a:p>
          <a:p>
            <a:endParaRPr lang="de-DE" b="1"/>
          </a:p>
          <a:p>
            <a:r>
              <a:rPr lang="de-DE" b="1"/>
              <a:t>Was sehen wir:</a:t>
            </a:r>
          </a:p>
          <a:p>
            <a:pPr marL="171450" indent="-171450">
              <a:buFontTx/>
              <a:buChar char="-"/>
            </a:pPr>
            <a:r>
              <a:rPr lang="de-DE" b="0"/>
              <a:t>Den Gesamtzähler pro Funktionsnummer</a:t>
            </a:r>
          </a:p>
          <a:p>
            <a:pPr marL="171450" indent="-171450">
              <a:buFontTx/>
              <a:buChar char="-"/>
            </a:pPr>
            <a:r>
              <a:rPr lang="de-DE" b="0"/>
              <a:t>und das Skalierungsverhalten pro Sekunde für jede Funktion einzeln</a:t>
            </a:r>
          </a:p>
          <a:p>
            <a:pPr marL="171450" indent="-171450">
              <a:buFontTx/>
              <a:buChar char="-"/>
            </a:pPr>
            <a:endParaRPr lang="de-DE" b="0"/>
          </a:p>
          <a:p>
            <a:pPr marL="0" indent="0">
              <a:buFontTx/>
              <a:buNone/>
            </a:pPr>
            <a:r>
              <a:rPr lang="de-DE" b="1"/>
              <a:t>Was fällt auf? Ruhe</a:t>
            </a:r>
          </a:p>
          <a:p>
            <a:pPr marL="171450" indent="-171450">
              <a:buFontTx/>
              <a:buChar char="-"/>
            </a:pPr>
            <a:r>
              <a:rPr lang="de-DE" b="0"/>
              <a:t>das dies sehr schnell passiert ist</a:t>
            </a:r>
          </a:p>
          <a:p>
            <a:pPr marL="171450" indent="-171450">
              <a:buFontTx/>
              <a:buChar char="-"/>
            </a:pPr>
            <a:r>
              <a:rPr lang="de-DE" b="0"/>
              <a:t>und man ahnt auch schon das sie Cloud hier langweilt, sind wir mal ehrlich 10 aufrufe pro Sekunde</a:t>
            </a:r>
          </a:p>
          <a:p>
            <a:endParaRPr lang="de-DE" b="0"/>
          </a:p>
          <a:p>
            <a:r>
              <a:rPr lang="de-DE" b="1"/>
              <a:t>Wichtig</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200">
                <a:solidFill>
                  <a:schemeClr val="tx1"/>
                </a:solidFill>
                <a:effectLst/>
                <a:latin typeface="+mn-lt"/>
                <a:ea typeface="+mn-ea"/>
                <a:cs typeface="+mn-cs"/>
              </a:rPr>
              <a:t>"</a:t>
            </a:r>
            <a:r>
              <a:rPr lang="de-DE" sz="1200" i="1" kern="1200">
                <a:solidFill>
                  <a:schemeClr val="tx1"/>
                </a:solidFill>
                <a:effectLst/>
                <a:latin typeface="+mn-lt"/>
                <a:ea typeface="+mn-ea"/>
                <a:cs typeface="+mn-cs"/>
              </a:rPr>
              <a:t>Wir bekommen mit </a:t>
            </a:r>
            <a:r>
              <a:rPr lang="de-DE" sz="1200" i="1" kern="1200" err="1">
                <a:solidFill>
                  <a:schemeClr val="tx1"/>
                </a:solidFill>
                <a:effectLst/>
                <a:latin typeface="+mn-lt"/>
                <a:ea typeface="+mn-ea"/>
                <a:cs typeface="+mn-cs"/>
              </a:rPr>
              <a:t>Serverless</a:t>
            </a:r>
            <a:r>
              <a:rPr lang="de-DE" sz="1200" i="1" kern="1200">
                <a:solidFill>
                  <a:schemeClr val="tx1"/>
                </a:solidFill>
                <a:effectLst/>
                <a:latin typeface="+mn-lt"/>
                <a:ea typeface="+mn-ea"/>
                <a:cs typeface="+mn-cs"/>
              </a:rPr>
              <a:t> eine günstige Ausführung, hohe Verfügbarkeit, Skalierung, höhere </a:t>
            </a:r>
            <a:r>
              <a:rPr lang="de-DE" sz="1200" i="1" kern="1200" err="1">
                <a:solidFill>
                  <a:schemeClr val="tx1"/>
                </a:solidFill>
                <a:effectLst/>
                <a:latin typeface="+mn-lt"/>
                <a:ea typeface="+mn-ea"/>
                <a:cs typeface="+mn-cs"/>
              </a:rPr>
              <a:t>Entwicklungsgeschwindikeit</a:t>
            </a:r>
            <a:r>
              <a:rPr lang="de-DE" sz="1200" i="1" kern="1200">
                <a:solidFill>
                  <a:schemeClr val="tx1"/>
                </a:solidFill>
                <a:effectLst/>
                <a:latin typeface="+mn-lt"/>
                <a:ea typeface="+mn-ea"/>
                <a:cs typeface="+mn-cs"/>
              </a:rPr>
              <a:t>, usw. am Ende des Tages zählt, dass das hohe Vertrauen des Kunden in das System weiterhin erfüllt werden (wenn nicht sogar übertroffen)</a:t>
            </a:r>
            <a:r>
              <a:rPr lang="de-DE" sz="1200" kern="1200">
                <a:solidFill>
                  <a:schemeClr val="tx1"/>
                </a:solidFill>
                <a:effectLst/>
                <a:latin typeface="+mn-lt"/>
                <a:ea typeface="+mn-ea"/>
                <a:cs typeface="+mn-cs"/>
              </a:rPr>
              <a:t>"</a:t>
            </a:r>
          </a:p>
          <a:p>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15</a:t>
            </a:fld>
            <a:endParaRPr lang="de-DE"/>
          </a:p>
        </p:txBody>
      </p:sp>
    </p:spTree>
    <p:extLst>
      <p:ext uri="{BB962C8B-B14F-4D97-AF65-F5344CB8AC3E}">
        <p14:creationId xmlns:p14="http://schemas.microsoft.com/office/powerpoint/2010/main" val="642357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So jetzt schauen wir mal in die Zukunft</a:t>
            </a:r>
          </a:p>
          <a:p>
            <a:endParaRPr lang="de-DE"/>
          </a:p>
          <a:p>
            <a:r>
              <a:rPr lang="de-DE"/>
              <a:t>Von </a:t>
            </a:r>
            <a:r>
              <a:rPr lang="de-DE" err="1"/>
              <a:t>neustesten</a:t>
            </a:r>
            <a:r>
              <a:rPr lang="de-DE"/>
              <a:t> </a:t>
            </a:r>
            <a:r>
              <a:rPr lang="de-DE" b="1"/>
              <a:t>Plattform</a:t>
            </a:r>
            <a:r>
              <a:rPr lang="de-DE"/>
              <a:t> haben wir schon mitgenommen das Automatisierung und Integration unabdingbarer werden.</a:t>
            </a:r>
          </a:p>
          <a:p>
            <a:pPr marL="171450" indent="-171450">
              <a:buFontTx/>
              <a:buChar char="-"/>
            </a:pPr>
            <a:r>
              <a:rPr lang="de-DE"/>
              <a:t>Alles was wir bisher gemacht haben war mit </a:t>
            </a:r>
            <a:r>
              <a:rPr lang="de-DE" err="1"/>
              <a:t>Scripten</a:t>
            </a:r>
            <a:r>
              <a:rPr lang="de-DE"/>
              <a:t> automatisiert</a:t>
            </a:r>
          </a:p>
          <a:p>
            <a:pPr marL="171450" indent="-171450">
              <a:buFontTx/>
              <a:buChar char="-"/>
            </a:pPr>
            <a:r>
              <a:rPr lang="de-DE"/>
              <a:t>und jetzt mal zu Integration von Diensten und dazu mal eine einfache Zahl: 400</a:t>
            </a:r>
          </a:p>
          <a:p>
            <a:pPr marL="171450" indent="-171450">
              <a:buFontTx/>
              <a:buChar char="-"/>
            </a:pPr>
            <a:r>
              <a:rPr lang="de-DE"/>
              <a:t>400 Service haben wir </a:t>
            </a:r>
            <a:r>
              <a:rPr lang="de-DE" err="1"/>
              <a:t>anfang</a:t>
            </a:r>
            <a:r>
              <a:rPr lang="de-DE"/>
              <a:t> des Jahres gezählt die die 3 größten Cloudprovider zusammen anbieten</a:t>
            </a:r>
          </a:p>
          <a:p>
            <a:pPr marL="171450" indent="-171450">
              <a:buFontTx/>
              <a:buChar char="-"/>
            </a:pPr>
            <a:r>
              <a:rPr lang="de-DE"/>
              <a:t>und das sind nur die offiziellen, viele haben nicht mal eine eigene Webseite oder werden </a:t>
            </a:r>
            <a:r>
              <a:rPr lang="de-DE" err="1"/>
              <a:t>speziel</a:t>
            </a:r>
            <a:r>
              <a:rPr lang="de-DE"/>
              <a:t> beworben</a:t>
            </a:r>
          </a:p>
          <a:p>
            <a:pPr marL="171450" indent="-171450">
              <a:buFontTx/>
              <a:buChar char="-"/>
            </a:pPr>
            <a:endParaRPr lang="de-DE"/>
          </a:p>
          <a:p>
            <a:pPr marL="0" indent="0">
              <a:buFontTx/>
              <a:buNone/>
            </a:pPr>
            <a:r>
              <a:rPr lang="de-DE" b="1"/>
              <a:t>LINK</a:t>
            </a:r>
          </a:p>
          <a:p>
            <a:pPr marL="171450" indent="-171450">
              <a:buFontTx/>
              <a:buChar char="-"/>
            </a:pPr>
            <a:r>
              <a:rPr lang="de-DE"/>
              <a:t>ich zeig ihnen dazu mal ein </a:t>
            </a:r>
            <a:r>
              <a:rPr lang="de-DE" err="1"/>
              <a:t>Opensource</a:t>
            </a:r>
            <a:r>
              <a:rPr lang="de-DE"/>
              <a:t> Webseite die wir dazu gebaut haben</a:t>
            </a:r>
          </a:p>
          <a:p>
            <a:pPr marL="171450" indent="-171450">
              <a:buFontTx/>
              <a:buChar char="-"/>
            </a:pPr>
            <a:endParaRPr lang="de-DE"/>
          </a:p>
          <a:p>
            <a:pPr marL="171450" indent="-171450">
              <a:buFontTx/>
              <a:buChar char="-"/>
            </a:pPr>
            <a:endParaRPr lang="de-DE"/>
          </a:p>
          <a:p>
            <a:pPr marL="0" indent="0">
              <a:buFontTx/>
              <a:buNone/>
            </a:pPr>
            <a:r>
              <a:rPr lang="de-DE" b="1"/>
              <a:t>Auswahl</a:t>
            </a:r>
          </a:p>
          <a:p>
            <a:pPr marL="171450" indent="-171450">
              <a:buFontTx/>
              <a:buChar char="-"/>
            </a:pPr>
            <a:r>
              <a:rPr lang="de-DE"/>
              <a:t>Das sind genug Service das man eigentlich keinen mehr vermissen möchte</a:t>
            </a:r>
          </a:p>
          <a:p>
            <a:pPr marL="171450" indent="-171450">
              <a:buFontTx/>
              <a:buChar char="-"/>
            </a:pPr>
            <a:r>
              <a:rPr lang="de-DE"/>
              <a:t>Da wir heute nicht alle ausprobieren können haben wir mal einen für sie ausgewählt zum spielen</a:t>
            </a:r>
          </a:p>
        </p:txBody>
      </p:sp>
      <p:sp>
        <p:nvSpPr>
          <p:cNvPr id="4" name="Foliennummernplatzhalter 3"/>
          <p:cNvSpPr>
            <a:spLocks noGrp="1"/>
          </p:cNvSpPr>
          <p:nvPr>
            <p:ph type="sldNum" sz="quarter" idx="5"/>
          </p:nvPr>
        </p:nvSpPr>
        <p:spPr/>
        <p:txBody>
          <a:bodyPr/>
          <a:lstStyle/>
          <a:p>
            <a:fld id="{93B9461E-DD6C-1A43-B12D-8A7AFF403549}" type="slidenum">
              <a:rPr lang="de-DE" smtClean="0"/>
              <a:t>16</a:t>
            </a:fld>
            <a:endParaRPr lang="de-DE"/>
          </a:p>
        </p:txBody>
      </p:sp>
    </p:spTree>
    <p:extLst>
      <p:ext uri="{BB962C8B-B14F-4D97-AF65-F5344CB8AC3E}">
        <p14:creationId xmlns:p14="http://schemas.microsoft.com/office/powerpoint/2010/main" val="1783563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Wer ist Polly?</a:t>
            </a:r>
          </a:p>
          <a:p>
            <a:r>
              <a:rPr lang="de-DE"/>
              <a:t>Polly hilft Text in gesprochene Sprache umzuwandeln, kenn wir alle von unserem elektronischen Helferlein. Siri, Cortana, </a:t>
            </a:r>
            <a:r>
              <a:rPr lang="de-DE" err="1"/>
              <a:t>google</a:t>
            </a:r>
            <a:endParaRPr lang="de-DE"/>
          </a:p>
          <a:p>
            <a:endParaRPr lang="de-DE"/>
          </a:p>
          <a:p>
            <a:r>
              <a:rPr lang="de-DE" b="1"/>
              <a:t>Beispiel wo </a:t>
            </a:r>
            <a:r>
              <a:rPr lang="de-DE" b="1" err="1"/>
              <a:t>soetwas</a:t>
            </a:r>
            <a:r>
              <a:rPr lang="de-DE" b="1"/>
              <a:t> nützlich sein kann</a:t>
            </a:r>
            <a:endParaRPr lang="de-DE"/>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Orte an denen Lesen nicht möglich ist – in einem </a:t>
            </a:r>
            <a:r>
              <a:rPr lang="de-DE" err="1"/>
              <a:t>Museumguide</a:t>
            </a:r>
            <a:r>
              <a:rPr lang="de-DE"/>
              <a:t> (spart einen Sprecher)</a:t>
            </a:r>
          </a:p>
          <a:p>
            <a:pPr marL="171450" indent="-171450">
              <a:buFontTx/>
              <a:buChar char="-"/>
            </a:pPr>
            <a:r>
              <a:rPr lang="de-DE"/>
              <a:t>Monitoring – Alarm</a:t>
            </a:r>
          </a:p>
          <a:p>
            <a:pPr marL="171450" indent="-171450">
              <a:buFontTx/>
              <a:buChar char="-"/>
            </a:pPr>
            <a:r>
              <a:rPr lang="de-DE"/>
              <a:t>konkret könnte man damit eine öffentliche Wettermeldung bauen und das machen wir jetzt auch</a:t>
            </a:r>
          </a:p>
          <a:p>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17</a:t>
            </a:fld>
            <a:endParaRPr lang="de-DE"/>
          </a:p>
        </p:txBody>
      </p:sp>
    </p:spTree>
    <p:extLst>
      <p:ext uri="{BB962C8B-B14F-4D97-AF65-F5344CB8AC3E}">
        <p14:creationId xmlns:p14="http://schemas.microsoft.com/office/powerpoint/2010/main" val="33578612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Wir erweitern unseren Aufbau</a:t>
            </a:r>
          </a:p>
          <a:p>
            <a:pPr marL="171450" indent="-171450">
              <a:buFontTx/>
              <a:buChar char="-"/>
            </a:pPr>
            <a:r>
              <a:rPr lang="de-DE" b="0"/>
              <a:t>rechts sehen sie den Polly </a:t>
            </a:r>
            <a:r>
              <a:rPr lang="de-DE" b="0" err="1"/>
              <a:t>service</a:t>
            </a:r>
            <a:r>
              <a:rPr lang="de-DE" b="0"/>
              <a:t>, den wir über eine API an die SLS Funktion angebunden habe, der Sorgt dafür das der Text den wir ihn schicken in Lautsprache umgewandelt wird</a:t>
            </a:r>
          </a:p>
          <a:p>
            <a:pPr marL="171450" indent="-171450">
              <a:buFontTx/>
              <a:buChar char="-"/>
            </a:pPr>
            <a:r>
              <a:rPr lang="de-DE" b="0" err="1"/>
              <a:t>Diesesmal</a:t>
            </a:r>
            <a:r>
              <a:rPr lang="de-DE" b="0"/>
              <a:t> haben wir uns auch noch ein schickes Frontend gebaut und darüber rufen wir unsere SLS Funktion auf</a:t>
            </a:r>
          </a:p>
          <a:p>
            <a:pPr marL="171450" indent="-171450">
              <a:buFontTx/>
              <a:buChar char="-"/>
            </a:pPr>
            <a:endParaRPr lang="de-DE" b="0"/>
          </a:p>
          <a:p>
            <a:pPr marL="171450" indent="-171450">
              <a:buFontTx/>
              <a:buChar char="-"/>
            </a:pPr>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18</a:t>
            </a:fld>
            <a:endParaRPr lang="de-DE"/>
          </a:p>
        </p:txBody>
      </p:sp>
    </p:spTree>
    <p:extLst>
      <p:ext uri="{BB962C8B-B14F-4D97-AF65-F5344CB8AC3E}">
        <p14:creationId xmlns:p14="http://schemas.microsoft.com/office/powerpoint/2010/main" val="13909097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TODO</a:t>
            </a:r>
          </a:p>
          <a:p>
            <a:endParaRPr lang="de-DE" b="0"/>
          </a:p>
          <a:p>
            <a:r>
              <a:rPr lang="de-DE" b="1"/>
              <a:t>Zeigen</a:t>
            </a:r>
          </a:p>
          <a:p>
            <a:r>
              <a:rPr lang="de-DE" b="0"/>
              <a:t>- Dienstintegration im Code</a:t>
            </a:r>
          </a:p>
          <a:p>
            <a:endParaRPr lang="de-DE" b="0"/>
          </a:p>
          <a:p>
            <a:r>
              <a:rPr lang="de-DE" b="0"/>
              <a:t>nächste Seite – noch mehr Dienste?</a:t>
            </a:r>
          </a:p>
        </p:txBody>
      </p:sp>
      <p:sp>
        <p:nvSpPr>
          <p:cNvPr id="4" name="Foliennummernplatzhalter 3"/>
          <p:cNvSpPr>
            <a:spLocks noGrp="1"/>
          </p:cNvSpPr>
          <p:nvPr>
            <p:ph type="sldNum" sz="quarter" idx="5"/>
          </p:nvPr>
        </p:nvSpPr>
        <p:spPr/>
        <p:txBody>
          <a:bodyPr/>
          <a:lstStyle/>
          <a:p>
            <a:fld id="{93B9461E-DD6C-1A43-B12D-8A7AFF403549}" type="slidenum">
              <a:rPr lang="de-DE" smtClean="0"/>
              <a:t>19</a:t>
            </a:fld>
            <a:endParaRPr lang="de-DE"/>
          </a:p>
        </p:txBody>
      </p:sp>
    </p:spTree>
    <p:extLst>
      <p:ext uri="{BB962C8B-B14F-4D97-AF65-F5344CB8AC3E}">
        <p14:creationId xmlns:p14="http://schemas.microsoft.com/office/powerpoint/2010/main" val="1947377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Agenda</a:t>
            </a:r>
            <a:r>
              <a:rPr lang="de-DE"/>
              <a:t> (2h spannendes Handout + pause + danach machen wir noch ein </a:t>
            </a:r>
            <a:r>
              <a:rPr lang="de-DE" err="1"/>
              <a:t>Wrap-up</a:t>
            </a:r>
            <a:r>
              <a:rPr lang="de-DE"/>
              <a:t> um die Eindrücke nochmal zu reflektieren)</a:t>
            </a:r>
          </a:p>
          <a:p>
            <a:pPr marL="228600" indent="-228600">
              <a:buFont typeface="+mj-lt"/>
              <a:buAutoNum type="arabicPeriod"/>
            </a:pPr>
            <a:r>
              <a:rPr lang="de-DE"/>
              <a:t>Einführung in </a:t>
            </a:r>
            <a:r>
              <a:rPr lang="de-DE" err="1"/>
              <a:t>Serverless</a:t>
            </a:r>
            <a:endParaRPr lang="de-DE"/>
          </a:p>
          <a:p>
            <a:pPr marL="228600" indent="-228600">
              <a:buFont typeface="+mj-lt"/>
              <a:buAutoNum type="arabicPeriod"/>
            </a:pPr>
            <a:r>
              <a:rPr lang="de-DE"/>
              <a:t>Dann setzen wir uns an die Entwicklungsmaschine</a:t>
            </a:r>
          </a:p>
          <a:p>
            <a:pPr marL="228600" indent="-228600">
              <a:buFont typeface="+mj-lt"/>
              <a:buAutoNum type="arabicPeriod"/>
            </a:pPr>
            <a:r>
              <a:rPr lang="de-DE"/>
              <a:t>5 Aufgaben zu dem Thema wie man </a:t>
            </a:r>
            <a:r>
              <a:rPr lang="de-DE" err="1"/>
              <a:t>serverless</a:t>
            </a:r>
            <a:r>
              <a:rPr lang="de-DE"/>
              <a:t> bauen, stressen und sich für die Zukunft uns schon mal vorbereiten</a:t>
            </a:r>
          </a:p>
          <a:p>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2</a:t>
            </a:fld>
            <a:endParaRPr lang="de-DE"/>
          </a:p>
        </p:txBody>
      </p:sp>
    </p:spTree>
    <p:extLst>
      <p:ext uri="{BB962C8B-B14F-4D97-AF65-F5344CB8AC3E}">
        <p14:creationId xmlns:p14="http://schemas.microsoft.com/office/powerpoint/2010/main" val="28898238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a:t>- Was ihnen sicher aufgefallen ist. Deutsche </a:t>
            </a:r>
            <a:r>
              <a:rPr lang="de-DE" err="1"/>
              <a:t>sätze</a:t>
            </a:r>
            <a:r>
              <a:rPr lang="de-DE"/>
              <a:t> mit </a:t>
            </a:r>
            <a:r>
              <a:rPr lang="de-DE" err="1"/>
              <a:t>Japansichen</a:t>
            </a:r>
            <a:r>
              <a:rPr lang="de-DE"/>
              <a:t> Dialekt zu sprechen macht wenig sinn,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wir wollen das schon übersetzt haben und auch dafür gibt einen Service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und wenn wir noch weiter gehen könnten wir sogar Bilder von texten einscannen und übersetzen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a:t>Sie merken schon es gibt genug </a:t>
            </a:r>
            <a:r>
              <a:rPr lang="de-DE" err="1"/>
              <a:t>services</a:t>
            </a:r>
            <a:r>
              <a:rPr lang="de-DE"/>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20</a:t>
            </a:fld>
            <a:endParaRPr lang="de-DE"/>
          </a:p>
        </p:txBody>
      </p:sp>
    </p:spTree>
    <p:extLst>
      <p:ext uri="{BB962C8B-B14F-4D97-AF65-F5344CB8AC3E}">
        <p14:creationId xmlns:p14="http://schemas.microsoft.com/office/powerpoint/2010/main" val="12657914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21</a:t>
            </a:fld>
            <a:endParaRPr lang="de-DE"/>
          </a:p>
        </p:txBody>
      </p:sp>
    </p:spTree>
    <p:extLst>
      <p:ext uri="{BB962C8B-B14F-4D97-AF65-F5344CB8AC3E}">
        <p14:creationId xmlns:p14="http://schemas.microsoft.com/office/powerpoint/2010/main" val="3332605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0"/>
              <a:t>Ganz in </a:t>
            </a:r>
            <a:r>
              <a:rPr lang="de-DE" b="0" err="1"/>
              <a:t>DevOps</a:t>
            </a:r>
            <a:r>
              <a:rPr lang="de-DE" b="0"/>
              <a:t> Manier werden wir heute „</a:t>
            </a:r>
            <a:r>
              <a:rPr lang="de-DE" b="0" err="1"/>
              <a:t>you</a:t>
            </a:r>
            <a:r>
              <a:rPr lang="de-DE" b="0"/>
              <a:t> </a:t>
            </a:r>
            <a:r>
              <a:rPr lang="de-DE" b="0" err="1"/>
              <a:t>build</a:t>
            </a:r>
            <a:r>
              <a:rPr lang="de-DE" b="0"/>
              <a:t> </a:t>
            </a:r>
            <a:r>
              <a:rPr lang="de-DE" b="0" err="1"/>
              <a:t>it</a:t>
            </a:r>
            <a:r>
              <a:rPr lang="de-DE" b="0"/>
              <a:t>, </a:t>
            </a:r>
            <a:r>
              <a:rPr lang="de-DE" b="0" err="1"/>
              <a:t>you</a:t>
            </a:r>
            <a:r>
              <a:rPr lang="de-DE" b="0"/>
              <a:t> </a:t>
            </a:r>
            <a:r>
              <a:rPr lang="de-DE" b="0" err="1"/>
              <a:t>run</a:t>
            </a:r>
            <a:r>
              <a:rPr lang="de-DE" b="0"/>
              <a:t> </a:t>
            </a:r>
            <a:r>
              <a:rPr lang="de-DE" b="0" err="1"/>
              <a:t>it</a:t>
            </a:r>
            <a:r>
              <a:rPr lang="de-DE" b="0"/>
              <a:t>, </a:t>
            </a:r>
            <a:r>
              <a:rPr lang="de-DE" b="0" err="1"/>
              <a:t>you</a:t>
            </a:r>
            <a:r>
              <a:rPr lang="de-DE" b="0"/>
              <a:t> fix </a:t>
            </a:r>
            <a:r>
              <a:rPr lang="de-DE" b="0" err="1"/>
              <a:t>it</a:t>
            </a:r>
            <a:r>
              <a:rPr lang="de-DE" b="0"/>
              <a:t>“ anwenden</a:t>
            </a:r>
          </a:p>
          <a:p>
            <a:endParaRPr lang="de-DE" b="0"/>
          </a:p>
          <a:p>
            <a:r>
              <a:rPr lang="de-DE" b="0"/>
              <a:t>- Aufbau – und daran die Geschwindigkeit der Entwicklung</a:t>
            </a:r>
          </a:p>
          <a:p>
            <a:r>
              <a:rPr lang="de-DE" b="0"/>
              <a:t>- Robustheit – Fehler nachspüren und mal Last draufsetzen um zu sehen ob es hält was es verspricht</a:t>
            </a:r>
          </a:p>
          <a:p>
            <a:r>
              <a:rPr lang="de-DE" b="0"/>
              <a:t>- Zukunft – Wir schauen in die Zukunft der Dienste Welt die da auf uns wartet</a:t>
            </a:r>
          </a:p>
          <a:p>
            <a:endParaRPr lang="de-DE" b="0"/>
          </a:p>
          <a:p>
            <a:r>
              <a:rPr lang="de-DE" b="1"/>
              <a:t>Aufgaben</a:t>
            </a:r>
            <a:r>
              <a:rPr lang="de-DE" b="0"/>
              <a:t> wurden einfach gewählt – sie sollen die Konzepte und die Funktion verständlich machen nicht die Tiefe eines Themas ausloten – hierzu gerne in den Pause diskutieren oder einfach Fragen</a:t>
            </a:r>
          </a:p>
          <a:p>
            <a:endParaRPr lang="de-DE" b="0"/>
          </a:p>
          <a:p>
            <a:r>
              <a:rPr lang="de-DE" b="0"/>
              <a:t>Als </a:t>
            </a:r>
            <a:r>
              <a:rPr lang="de-DE" b="1"/>
              <a:t>Fachliches Beispiel </a:t>
            </a:r>
            <a:r>
              <a:rPr lang="de-DE" b="0"/>
              <a:t>haben wir eine Wetter Applikation gewählt</a:t>
            </a:r>
          </a:p>
          <a:p>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3</a:t>
            </a:fld>
            <a:endParaRPr lang="de-DE"/>
          </a:p>
        </p:txBody>
      </p:sp>
    </p:spTree>
    <p:extLst>
      <p:ext uri="{BB962C8B-B14F-4D97-AF65-F5344CB8AC3E}">
        <p14:creationId xmlns:p14="http://schemas.microsoft.com/office/powerpoint/2010/main" val="3684773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b="1"/>
              <a:t>Arbeitsumgebung</a:t>
            </a:r>
          </a:p>
          <a:p>
            <a:pPr marL="171450" indent="-171450">
              <a:buFontTx/>
              <a:buChar char="-"/>
            </a:pPr>
            <a:r>
              <a:rPr lang="de-DE" b="0"/>
              <a:t>Wir laden unsere Funktionen die wir lokal entwickeln in die Cloud</a:t>
            </a:r>
          </a:p>
          <a:p>
            <a:pPr marL="171450" indent="-171450">
              <a:buFontTx/>
              <a:buChar char="-"/>
            </a:pPr>
            <a:r>
              <a:rPr lang="de-DE" b="0"/>
              <a:t>wir arbeiten direkt mit der Cloud d.h. alles ist produktiv</a:t>
            </a:r>
          </a:p>
          <a:p>
            <a:pPr marL="171450" indent="-171450">
              <a:buFontTx/>
              <a:buChar char="-"/>
            </a:pPr>
            <a:endParaRPr lang="de-DE" b="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lokal– steht eine voll eingerichtet Entwicklungsumgebung zur Verfügung mit Linux als Betriebssystem</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das Windows von der Bedienbarkeit in nichts nachsteht</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b="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b="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Auch in der Cloud sind schon alle Accounts da, wir müssen uns nur noch ein loggen</a:t>
            </a:r>
          </a:p>
          <a:p>
            <a:pPr marL="171450" indent="-171450">
              <a:buFontTx/>
              <a:buChar char="-"/>
            </a:pPr>
            <a:r>
              <a:rPr lang="de-DE" b="0"/>
              <a:t>der </a:t>
            </a:r>
            <a:r>
              <a:rPr lang="de-DE" b="0" err="1"/>
              <a:t>CloudProvider</a:t>
            </a:r>
            <a:r>
              <a:rPr lang="de-DE" b="0"/>
              <a:t> selbst ist Amazon </a:t>
            </a:r>
            <a:r>
              <a:rPr lang="de-DE" b="0" err="1"/>
              <a:t>WebService</a:t>
            </a:r>
            <a:r>
              <a:rPr lang="de-DE" b="0"/>
              <a:t> – Dieser ist was </a:t>
            </a:r>
            <a:r>
              <a:rPr lang="de-DE" b="0" err="1"/>
              <a:t>Serverless</a:t>
            </a:r>
            <a:r>
              <a:rPr lang="de-DE" b="0"/>
              <a:t> angeht führend</a:t>
            </a:r>
          </a:p>
        </p:txBody>
      </p:sp>
      <p:sp>
        <p:nvSpPr>
          <p:cNvPr id="4" name="Foliennummernplatzhalter 3"/>
          <p:cNvSpPr>
            <a:spLocks noGrp="1"/>
          </p:cNvSpPr>
          <p:nvPr>
            <p:ph type="sldNum" sz="quarter" idx="5"/>
          </p:nvPr>
        </p:nvSpPr>
        <p:spPr/>
        <p:txBody>
          <a:bodyPr/>
          <a:lstStyle/>
          <a:p>
            <a:fld id="{93B9461E-DD6C-1A43-B12D-8A7AFF403549}" type="slidenum">
              <a:rPr lang="de-DE" smtClean="0"/>
              <a:t>4</a:t>
            </a:fld>
            <a:endParaRPr lang="de-DE"/>
          </a:p>
        </p:txBody>
      </p:sp>
    </p:spTree>
    <p:extLst>
      <p:ext uri="{BB962C8B-B14F-4D97-AF65-F5344CB8AC3E}">
        <p14:creationId xmlns:p14="http://schemas.microsoft.com/office/powerpoint/2010/main" val="2132684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Werkzeugkasten für den heutigen Tag – 3 Technologien</a:t>
            </a:r>
          </a:p>
          <a:p>
            <a:r>
              <a:rPr lang="de-DE" b="0"/>
              <a:t>-   lokal haben wird das </a:t>
            </a:r>
            <a:r>
              <a:rPr lang="de-DE" b="0" err="1"/>
              <a:t>serverless</a:t>
            </a:r>
            <a:r>
              <a:rPr lang="de-DE" b="0"/>
              <a:t> </a:t>
            </a:r>
            <a:r>
              <a:rPr lang="de-DE" b="0" err="1"/>
              <a:t>framework</a:t>
            </a:r>
            <a:r>
              <a:rPr lang="de-DE" b="0"/>
              <a:t> – hilft uns unsere Funktionsblöcke in die Cloud hochzuladen – es ist einfach und intuitiv von der Bedienung und unterstützt die meisten Cloudprovider</a:t>
            </a:r>
          </a:p>
          <a:p>
            <a:pPr marL="171450" indent="-171450">
              <a:buFontTx/>
              <a:buChar char="-"/>
            </a:pPr>
            <a:endParaRPr lang="de-DE" b="0"/>
          </a:p>
          <a:p>
            <a:pPr marL="171450" indent="-171450">
              <a:buFontTx/>
              <a:buChar char="-"/>
            </a:pPr>
            <a:r>
              <a:rPr lang="de-DE" b="0"/>
              <a:t>In der Cloud haben wir </a:t>
            </a:r>
            <a:r>
              <a:rPr lang="de-DE" b="0" err="1"/>
              <a:t>lambda</a:t>
            </a:r>
            <a:r>
              <a:rPr lang="de-DE" b="0"/>
              <a:t> und </a:t>
            </a:r>
            <a:r>
              <a:rPr lang="de-DE" b="0" err="1"/>
              <a:t>python</a:t>
            </a:r>
            <a:r>
              <a:rPr lang="de-DE" b="0"/>
              <a:t> – Lambda ist der Plattformname für </a:t>
            </a:r>
            <a:r>
              <a:rPr lang="de-DE" b="0" err="1"/>
              <a:t>Serverless</a:t>
            </a:r>
            <a:r>
              <a:rPr lang="de-DE" b="0"/>
              <a:t> </a:t>
            </a:r>
            <a:r>
              <a:rPr lang="de-DE" b="0" err="1"/>
              <a:t>funktionen</a:t>
            </a:r>
            <a:r>
              <a:rPr lang="de-DE" b="0"/>
              <a:t> bei AWS, darin läuft später unser Code</a:t>
            </a:r>
          </a:p>
          <a:p>
            <a:pPr marL="171450" indent="-171450">
              <a:buFontTx/>
              <a:buChar char="-"/>
            </a:pPr>
            <a:r>
              <a:rPr lang="de-DE" b="0"/>
              <a:t>und </a:t>
            </a:r>
            <a:r>
              <a:rPr lang="de-DE" b="0" err="1"/>
              <a:t>usneren</a:t>
            </a:r>
            <a:r>
              <a:rPr lang="de-DE" b="0"/>
              <a:t> Code schreiben wir in der Programmiersprache </a:t>
            </a:r>
            <a:r>
              <a:rPr lang="de-DE" b="0" err="1"/>
              <a:t>python</a:t>
            </a:r>
            <a:r>
              <a:rPr lang="de-DE" b="0"/>
              <a:t> – Diese ist weit verbreitet und simple gestrickt. Wenn man z.B. mit einer Programmiersprache anfangen möchte ist diese deshalb gut geeignet. Wir hätten auch viele andere wählen können wie Java, Go, JavaScript usw.</a:t>
            </a:r>
          </a:p>
          <a:p>
            <a:endParaRPr lang="de-DE" b="0"/>
          </a:p>
          <a:p>
            <a:r>
              <a:rPr lang="de-DE" b="1"/>
              <a:t>Notebook</a:t>
            </a:r>
          </a:p>
          <a:p>
            <a:r>
              <a:rPr lang="de-DE" b="0"/>
              <a:t>So bevor wir uns an die erste Aufgabe wagen, machen wir uns noch mit unserer lokalen Entwicklungsumgebung vertraut, also ran ans Notebook </a:t>
            </a:r>
          </a:p>
          <a:p>
            <a:pPr marL="171450" indent="-171450">
              <a:buFontTx/>
              <a:buChar char="-"/>
            </a:pPr>
            <a:r>
              <a:rPr lang="de-DE" b="0"/>
              <a:t>Einloggen: </a:t>
            </a:r>
            <a:r>
              <a:rPr lang="de-DE" b="0" err="1"/>
              <a:t>nse</a:t>
            </a:r>
            <a:r>
              <a:rPr lang="de-DE" b="0"/>
              <a:t> / </a:t>
            </a:r>
            <a:r>
              <a:rPr lang="de-DE" b="0" err="1"/>
              <a:t>nse</a:t>
            </a:r>
            <a:endParaRPr lang="de-DE" b="0"/>
          </a:p>
          <a:p>
            <a:pPr marL="171450" indent="-171450">
              <a:buFontTx/>
              <a:buChar char="-"/>
            </a:pPr>
            <a:endParaRPr lang="de-DE" b="0"/>
          </a:p>
          <a:p>
            <a:pPr marL="0" indent="0">
              <a:buFontTx/>
              <a:buNone/>
            </a:pPr>
            <a:r>
              <a:rPr lang="de-DE" b="1"/>
              <a:t>Ich mach das mal kurz vor</a:t>
            </a:r>
          </a:p>
          <a:p>
            <a:pPr marL="171450" indent="-171450">
              <a:buFontTx/>
              <a:buChar char="-"/>
            </a:pPr>
            <a:r>
              <a:rPr lang="de-DE" b="0"/>
              <a:t>Sie sehen nun einen Desktop, auf dem 3 Programme platziert sind </a:t>
            </a:r>
          </a:p>
          <a:p>
            <a:pPr marL="171450" lvl="0" indent="-171450">
              <a:buFontTx/>
              <a:buChar char="-"/>
            </a:pPr>
            <a:r>
              <a:rPr lang="de-DE" b="0" err="1"/>
              <a:t>chat</a:t>
            </a:r>
            <a:r>
              <a:rPr lang="de-DE" b="0"/>
              <a:t> nur für den Fall das wir mal eine Information digital austauschen wollen</a:t>
            </a:r>
          </a:p>
          <a:p>
            <a:pPr marL="171450" lvl="0" indent="-171450">
              <a:buFontTx/>
              <a:buChar char="-"/>
            </a:pPr>
            <a:endParaRPr lang="de-DE" b="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Ich mach das meiste vor bzw. </a:t>
            </a:r>
            <a:r>
              <a:rPr lang="de-DE" b="0" err="1"/>
              <a:t>liefer</a:t>
            </a:r>
            <a:r>
              <a:rPr lang="de-DE" b="0"/>
              <a:t> dann die – Lösung am Ende</a:t>
            </a:r>
          </a:p>
          <a:p>
            <a:pPr marL="171450" lvl="0" indent="-171450">
              <a:buFontTx/>
              <a:buChar char="-"/>
            </a:pPr>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5</a:t>
            </a:fld>
            <a:endParaRPr lang="de-DE"/>
          </a:p>
        </p:txBody>
      </p:sp>
    </p:spTree>
    <p:extLst>
      <p:ext uri="{BB962C8B-B14F-4D97-AF65-F5344CB8AC3E}">
        <p14:creationId xmlns:p14="http://schemas.microsoft.com/office/powerpoint/2010/main" val="18562837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a:t>Bauen!</a:t>
            </a:r>
          </a:p>
          <a:p>
            <a:endParaRPr lang="de-DE"/>
          </a:p>
          <a:p>
            <a:r>
              <a:rPr lang="de-DE" b="1"/>
              <a:t>Szenario</a:t>
            </a:r>
            <a:r>
              <a:rPr lang="de-DE"/>
              <a:t>: Wir haben wie schon erwähnt eine etwas ältere Wetter-Anwendung, welche dringend auf den neuesten Stand gebracht werden muss.</a:t>
            </a:r>
          </a:p>
          <a:p>
            <a:r>
              <a:rPr lang="de-DE"/>
              <a:t>Zuvor ist sie regelmäßig unter Last zusammengebrochen und das einbauen von neuen Features hat sehr lange gedauert.</a:t>
            </a:r>
          </a:p>
          <a:p>
            <a:r>
              <a:rPr lang="de-DE"/>
              <a:t>So Entscheidung ist gefallen wir ziehen damit in die Cloud und wir wählen </a:t>
            </a:r>
            <a:r>
              <a:rPr lang="de-DE" err="1"/>
              <a:t>Serverless</a:t>
            </a:r>
            <a:r>
              <a:rPr lang="de-DE"/>
              <a:t> dafür, da wir wissen das die verschiedenen Funktionalitäten die der Monolith anbietet unterschiedlich stark von außen genutzt werden.</a:t>
            </a:r>
          </a:p>
          <a:p>
            <a:endParaRPr lang="de-DE"/>
          </a:p>
          <a:p>
            <a:r>
              <a:rPr lang="de-DE" b="1"/>
              <a:t>Wir starten mit Funktionen Helligkeit und Wind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weitere werden später folgen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b="0"/>
          </a:p>
          <a:p>
            <a:pPr marL="0" marR="0" lvl="0" indent="0" algn="l" defTabSz="914400" rtl="0" eaLnBrk="1" fontAlgn="auto" latinLnBrk="0" hangingPunct="1">
              <a:lnSpc>
                <a:spcPct val="100000"/>
              </a:lnSpc>
              <a:spcBef>
                <a:spcPts val="0"/>
              </a:spcBef>
              <a:spcAft>
                <a:spcPts val="0"/>
              </a:spcAft>
              <a:buClrTx/>
              <a:buSzTx/>
              <a:buFontTx/>
              <a:buNone/>
              <a:tabLst/>
              <a:defRPr/>
            </a:pPr>
            <a:r>
              <a:rPr lang="de-DE" b="1"/>
              <a:t>So wir haben einen </a:t>
            </a:r>
            <a:r>
              <a:rPr lang="de-DE" b="1" err="1"/>
              <a:t>monolithen</a:t>
            </a:r>
            <a:r>
              <a:rPr lang="de-DE" b="1"/>
              <a:t> mal vorbereitet -&gt;  Code zeigen (Nicht nachmachen)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err="1"/>
              <a:t>monolith</a:t>
            </a:r>
            <a:r>
              <a:rPr lang="de-DE" b="0"/>
              <a:t> starten mit Schnittstelle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Schnittstelle erklären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de-DE" b="0"/>
          </a:p>
          <a:p>
            <a:pPr marL="0" marR="0" lvl="0" indent="0" algn="l" defTabSz="914400" rtl="0" eaLnBrk="1" fontAlgn="auto" latinLnBrk="0" hangingPunct="1">
              <a:lnSpc>
                <a:spcPct val="100000"/>
              </a:lnSpc>
              <a:spcBef>
                <a:spcPts val="0"/>
              </a:spcBef>
              <a:spcAft>
                <a:spcPts val="0"/>
              </a:spcAft>
              <a:buClrTx/>
              <a:buSzTx/>
              <a:buFontTx/>
              <a:buNone/>
              <a:tabLst/>
              <a:defRPr/>
            </a:pPr>
            <a:r>
              <a:rPr lang="de-DE" b="1"/>
              <a:t>Ihre Aufgabe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ist nun den </a:t>
            </a:r>
            <a:r>
              <a:rPr lang="de-DE" b="0" err="1"/>
              <a:t>code</a:t>
            </a:r>
            <a:r>
              <a:rPr lang="de-DE" b="0"/>
              <a:t> des </a:t>
            </a:r>
            <a:r>
              <a:rPr lang="de-DE" b="0" err="1"/>
              <a:t>monolithen</a:t>
            </a:r>
            <a:r>
              <a:rPr lang="de-DE" b="0"/>
              <a:t> in die </a:t>
            </a:r>
            <a:r>
              <a:rPr lang="de-DE" b="0" err="1"/>
              <a:t>Serverless</a:t>
            </a:r>
            <a:r>
              <a:rPr lang="de-DE" b="0"/>
              <a:t> </a:t>
            </a:r>
            <a:r>
              <a:rPr lang="de-DE" b="0" err="1"/>
              <a:t>funktionen</a:t>
            </a:r>
            <a:r>
              <a:rPr lang="de-DE" b="0"/>
              <a:t> zu kopieren und dann hochzuladen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de-DE" b="0"/>
              <a:t>wir machen das weitere Schritt für Schritt zusammen</a:t>
            </a:r>
          </a:p>
          <a:p>
            <a:endParaRPr lang="de-DE"/>
          </a:p>
        </p:txBody>
      </p:sp>
      <p:sp>
        <p:nvSpPr>
          <p:cNvPr id="4" name="Foliennummernplatzhalter 3"/>
          <p:cNvSpPr>
            <a:spLocks noGrp="1"/>
          </p:cNvSpPr>
          <p:nvPr>
            <p:ph type="sldNum" sz="quarter" idx="5"/>
          </p:nvPr>
        </p:nvSpPr>
        <p:spPr/>
        <p:txBody>
          <a:bodyPr/>
          <a:lstStyle/>
          <a:p>
            <a:fld id="{93B9461E-DD6C-1A43-B12D-8A7AFF403549}" type="slidenum">
              <a:rPr lang="de-DE" smtClean="0"/>
              <a:t>6</a:t>
            </a:fld>
            <a:endParaRPr lang="de-DE"/>
          </a:p>
        </p:txBody>
      </p:sp>
    </p:spTree>
    <p:extLst>
      <p:ext uri="{BB962C8B-B14F-4D97-AF65-F5344CB8AC3E}">
        <p14:creationId xmlns:p14="http://schemas.microsoft.com/office/powerpoint/2010/main" val="618748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0"/>
              <a:t>Hier die Aufgaben Schritt für Schritt – sie haben dieselbe Aufgabenstellung auch auf ihrem Ihrem Tisch ausgedruckt liegen plus noch weitere </a:t>
            </a:r>
            <a:r>
              <a:rPr lang="de-DE" b="0" err="1"/>
              <a:t>Tips</a:t>
            </a:r>
            <a:endParaRPr lang="de-DE" b="0"/>
          </a:p>
          <a:p>
            <a:endParaRPr lang="de-DE" b="0"/>
          </a:p>
          <a:p>
            <a:r>
              <a:rPr lang="de-DE" b="0" err="1"/>
              <a:t>Tip</a:t>
            </a:r>
            <a:r>
              <a:rPr lang="de-DE" b="0"/>
              <a:t>:</a:t>
            </a:r>
          </a:p>
          <a:p>
            <a:pPr marL="171450" indent="-171450">
              <a:buFontTx/>
              <a:buChar char="-"/>
            </a:pPr>
            <a:r>
              <a:rPr lang="de-DE" b="0"/>
              <a:t>machen sie nur soviel sie können – jede Aufgabe ist in sich unabhängig von der nächsten. Also wenn die nicht klappt nicht so wild</a:t>
            </a:r>
          </a:p>
          <a:p>
            <a:pPr marL="171450" indent="-171450">
              <a:buFontTx/>
              <a:buChar char="-"/>
            </a:pPr>
            <a:r>
              <a:rPr lang="de-DE" b="0"/>
              <a:t>Wenn nicht jemand nicht weiterkommt einfach die Hand heben, die Kollegen die stehen helfen ihnen gerne</a:t>
            </a:r>
          </a:p>
          <a:p>
            <a:pPr marL="171450" indent="-171450">
              <a:buFontTx/>
              <a:buChar char="-"/>
            </a:pPr>
            <a:r>
              <a:rPr lang="de-DE" b="0"/>
              <a:t>Herr Schmider kündigt dann die Zeit wieder an</a:t>
            </a:r>
          </a:p>
          <a:p>
            <a:endParaRPr lang="de-DE" b="0"/>
          </a:p>
          <a:p>
            <a:pPr marL="171450" indent="-171450">
              <a:buFont typeface="Wingdings" pitchFamily="2" charset="2"/>
              <a:buChar char="Ø"/>
            </a:pPr>
            <a:r>
              <a:rPr lang="de-DE" b="0"/>
              <a:t>Aufgabetext vorlesen</a:t>
            </a:r>
          </a:p>
          <a:p>
            <a:pPr marL="171450" indent="-171450">
              <a:buFont typeface="Wingdings" pitchFamily="2" charset="2"/>
              <a:buChar char="Ø"/>
            </a:pPr>
            <a:endParaRPr lang="de-DE" b="0"/>
          </a:p>
          <a:p>
            <a:pPr marL="0" indent="0">
              <a:buFont typeface="Wingdings" pitchFamily="2" charset="2"/>
              <a:buNone/>
            </a:pPr>
            <a:r>
              <a:rPr lang="de-DE" b="0"/>
              <a:t>15min</a:t>
            </a:r>
          </a:p>
          <a:p>
            <a:endParaRPr lang="de-DE" b="0"/>
          </a:p>
          <a:p>
            <a:r>
              <a:rPr lang="de-DE" b="0"/>
              <a:t>Browser</a:t>
            </a:r>
          </a:p>
          <a:p>
            <a:pPr marL="171450" indent="-171450">
              <a:buFontTx/>
              <a:buChar char="-"/>
            </a:pPr>
            <a:r>
              <a:rPr lang="de-DE" b="0" err="1"/>
              <a:t>login</a:t>
            </a:r>
            <a:r>
              <a:rPr lang="de-DE" b="0"/>
              <a:t> </a:t>
            </a:r>
          </a:p>
          <a:p>
            <a:pPr marL="171450" indent="-171450">
              <a:buFontTx/>
              <a:buChar char="-"/>
            </a:pPr>
            <a:r>
              <a:rPr lang="de-DE" b="0" err="1"/>
              <a:t>lambda</a:t>
            </a:r>
            <a:endParaRPr lang="de-DE" b="0"/>
          </a:p>
          <a:p>
            <a:pPr marL="171450" indent="-171450">
              <a:buFontTx/>
              <a:buChar char="-"/>
            </a:pPr>
            <a:r>
              <a:rPr lang="de-DE" b="0" err="1"/>
              <a:t>logs</a:t>
            </a:r>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7</a:t>
            </a:fld>
            <a:endParaRPr lang="de-DE"/>
          </a:p>
        </p:txBody>
      </p:sp>
    </p:spTree>
    <p:extLst>
      <p:ext uri="{BB962C8B-B14F-4D97-AF65-F5344CB8AC3E}">
        <p14:creationId xmlns:p14="http://schemas.microsoft.com/office/powerpoint/2010/main" val="20357790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a:t>Nachdem sie das ja alles so gut nun können, starten wir doch mal eine kleine Herausforderung. Wir bringen eine neue Schnittstelle in 5 Minuten produktiv</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a:p>
          <a:p>
            <a:pPr marL="0" marR="0" lvl="0" indent="0" algn="l" defTabSz="914400" rtl="0" eaLnBrk="1" fontAlgn="auto" latinLnBrk="0" hangingPunct="1">
              <a:lnSpc>
                <a:spcPct val="100000"/>
              </a:lnSpc>
              <a:spcBef>
                <a:spcPts val="0"/>
              </a:spcBef>
              <a:spcAft>
                <a:spcPts val="0"/>
              </a:spcAft>
              <a:buClrTx/>
              <a:buSzTx/>
              <a:buFontTx/>
              <a:buNone/>
              <a:tabLst/>
              <a:defRPr/>
            </a:pPr>
            <a:r>
              <a:rPr lang="de-DE" err="1"/>
              <a:t>serverless</a:t>
            </a:r>
            <a:r>
              <a:rPr lang="de-DE"/>
              <a:t> - </a:t>
            </a:r>
            <a:r>
              <a:rPr lang="de-DE" b="1"/>
              <a:t>Entwicklungsgeschwindigkeit</a:t>
            </a:r>
          </a:p>
          <a:p>
            <a:endParaRPr lang="de-DE" b="0"/>
          </a:p>
        </p:txBody>
      </p:sp>
      <p:sp>
        <p:nvSpPr>
          <p:cNvPr id="4" name="Foliennummernplatzhalter 3"/>
          <p:cNvSpPr>
            <a:spLocks noGrp="1"/>
          </p:cNvSpPr>
          <p:nvPr>
            <p:ph type="sldNum" sz="quarter" idx="5"/>
          </p:nvPr>
        </p:nvSpPr>
        <p:spPr/>
        <p:txBody>
          <a:bodyPr/>
          <a:lstStyle/>
          <a:p>
            <a:fld id="{93B9461E-DD6C-1A43-B12D-8A7AFF403549}" type="slidenum">
              <a:rPr lang="de-DE" smtClean="0"/>
              <a:t>8</a:t>
            </a:fld>
            <a:endParaRPr lang="de-DE"/>
          </a:p>
        </p:txBody>
      </p:sp>
    </p:spTree>
    <p:extLst>
      <p:ext uri="{BB962C8B-B14F-4D97-AF65-F5344CB8AC3E}">
        <p14:creationId xmlns:p14="http://schemas.microsoft.com/office/powerpoint/2010/main" val="2883314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a:t>Auch hierzu eine Aufgabenstellung</a:t>
            </a:r>
          </a:p>
        </p:txBody>
      </p:sp>
      <p:sp>
        <p:nvSpPr>
          <p:cNvPr id="4" name="Foliennummernplatzhalter 3"/>
          <p:cNvSpPr>
            <a:spLocks noGrp="1"/>
          </p:cNvSpPr>
          <p:nvPr>
            <p:ph type="sldNum" sz="quarter" idx="5"/>
          </p:nvPr>
        </p:nvSpPr>
        <p:spPr/>
        <p:txBody>
          <a:bodyPr/>
          <a:lstStyle/>
          <a:p>
            <a:fld id="{93B9461E-DD6C-1A43-B12D-8A7AFF403549}" type="slidenum">
              <a:rPr lang="de-DE" smtClean="0"/>
              <a:t>9</a:t>
            </a:fld>
            <a:endParaRPr lang="de-DE"/>
          </a:p>
        </p:txBody>
      </p:sp>
    </p:spTree>
    <p:extLst>
      <p:ext uri="{BB962C8B-B14F-4D97-AF65-F5344CB8AC3E}">
        <p14:creationId xmlns:p14="http://schemas.microsoft.com/office/powerpoint/2010/main" val="112189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9E7C11-D88B-AF40-BE47-AEE1930D6ECF}"/>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A3C2DF04-38A0-8148-8B7B-E10AFDC904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5EB8772C-A781-3E4E-A134-D81427C4F023}"/>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F33F30D1-88DC-EC48-A43F-46F650D21D46}"/>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11C466D-C942-EF46-A388-3B4649A3FD50}"/>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118312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64FB8B-45D4-7D45-A58D-829EC8180067}"/>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BD022B2B-2193-4E42-B5F4-AF22C435DD0A}"/>
              </a:ext>
            </a:extLst>
          </p:cNvPr>
          <p:cNvSpPr>
            <a:spLocks noGrp="1"/>
          </p:cNvSpPr>
          <p:nvPr>
            <p:ph type="body" orient="vert" idx="1"/>
          </p:nvPr>
        </p:nvSpPr>
        <p:spPr/>
        <p:txBody>
          <a:bodyPr vert="eaVert"/>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1EF45A13-A180-4844-A462-FAFF9ACB5426}"/>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88366D12-DC4E-5645-A88B-43622AF94DA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439E4F2F-D291-0C4C-830E-70974EFD37A0}"/>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317497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05A1D8C7-D16A-434B-9419-CE8A6E41FABC}"/>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168B0369-1DEF-E841-8F8F-8FB5BF4CD3B8}"/>
              </a:ext>
            </a:extLst>
          </p:cNvPr>
          <p:cNvSpPr>
            <a:spLocks noGrp="1"/>
          </p:cNvSpPr>
          <p:nvPr>
            <p:ph type="body" orient="vert" idx="1"/>
          </p:nvPr>
        </p:nvSpPr>
        <p:spPr>
          <a:xfrm>
            <a:off x="838200" y="365125"/>
            <a:ext cx="7734300" cy="5811838"/>
          </a:xfrm>
        </p:spPr>
        <p:txBody>
          <a:bodyPr vert="eaVert"/>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4F3649FD-C590-4F4D-8F8F-1DAE5A81640F}"/>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A6A7B29B-C752-1C4F-8C30-A302D1179EE5}"/>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823672B7-6202-4F47-9139-545AA557F8AA}"/>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2374133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6A002F-D36C-6A41-9487-3A88F53166A0}"/>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3F865699-FD99-AD45-AF34-114DBD8E353A}"/>
              </a:ext>
            </a:extLst>
          </p:cNvPr>
          <p:cNvSpPr>
            <a:spLocks noGrp="1"/>
          </p:cNvSpPr>
          <p:nvPr>
            <p:ph idx="1"/>
          </p:nvPr>
        </p:nvSpPr>
        <p:spPr/>
        <p:txBody>
          <a:body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E4335116-1B33-5948-B797-A0CF47A95943}"/>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827F7F9D-5162-424B-AC2B-C8AA2D340031}"/>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F5158DD-1A29-404F-88D1-59C96DAC7ADF}"/>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987376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599488F-1C94-3F40-AFD0-464F018B5857}"/>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E4E2B38F-D84A-D44F-BEBE-299215A2E7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1B3F1149-6B69-294A-8531-1327E1A43C06}"/>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06EBF380-B83C-E94D-989C-48B27230455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C0AC2486-DBD7-F14B-B3C7-9A7E0419A146}"/>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3471491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AD7BC5-CB3A-2B4F-BD9A-8030966480D5}"/>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691D3C6-1CCC-474E-82F3-9CD6DD853444}"/>
              </a:ext>
            </a:extLst>
          </p:cNvPr>
          <p:cNvSpPr>
            <a:spLocks noGrp="1"/>
          </p:cNvSpPr>
          <p:nvPr>
            <p:ph sz="half" idx="1"/>
          </p:nvPr>
        </p:nvSpPr>
        <p:spPr>
          <a:xfrm>
            <a:off x="838200" y="1825625"/>
            <a:ext cx="5181600" cy="4351338"/>
          </a:xfrm>
        </p:spPr>
        <p:txBody>
          <a:bodyPr/>
          <a:lstStyle/>
          <a:p>
            <a:r>
              <a:rPr lang="de-DE"/>
              <a:t>Mastertextformat bearbeiten
Zweite Ebene
Dritte Ebene
Vierte Ebene
Fünfte Ebene</a:t>
            </a:r>
          </a:p>
        </p:txBody>
      </p:sp>
      <p:sp>
        <p:nvSpPr>
          <p:cNvPr id="4" name="Inhaltsplatzhalter 3">
            <a:extLst>
              <a:ext uri="{FF2B5EF4-FFF2-40B4-BE49-F238E27FC236}">
                <a16:creationId xmlns:a16="http://schemas.microsoft.com/office/drawing/2014/main" id="{307A75CD-09B7-4E47-816F-DDF3DFD4DB24}"/>
              </a:ext>
            </a:extLst>
          </p:cNvPr>
          <p:cNvSpPr>
            <a:spLocks noGrp="1"/>
          </p:cNvSpPr>
          <p:nvPr>
            <p:ph sz="half" idx="2"/>
          </p:nvPr>
        </p:nvSpPr>
        <p:spPr>
          <a:xfrm>
            <a:off x="6172200" y="1825625"/>
            <a:ext cx="5181600" cy="4351338"/>
          </a:xfrm>
        </p:spPr>
        <p:txBody>
          <a:body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D0802ED9-1FF6-A448-A8ED-80147A1D1406}"/>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6" name="Fußzeilenplatzhalter 5">
            <a:extLst>
              <a:ext uri="{FF2B5EF4-FFF2-40B4-BE49-F238E27FC236}">
                <a16:creationId xmlns:a16="http://schemas.microsoft.com/office/drawing/2014/main" id="{F7A1432B-5DAF-A04C-9082-AED4D973807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2B4D87EF-B45F-384C-AAAA-3950FAF17FAC}"/>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3092713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BB51F16-BB36-5A40-BBFB-829B518BF750}"/>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8D07D46D-A6A6-F84B-A10D-B0513483B9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p>
        </p:txBody>
      </p:sp>
      <p:sp>
        <p:nvSpPr>
          <p:cNvPr id="4" name="Inhaltsplatzhalter 3">
            <a:extLst>
              <a:ext uri="{FF2B5EF4-FFF2-40B4-BE49-F238E27FC236}">
                <a16:creationId xmlns:a16="http://schemas.microsoft.com/office/drawing/2014/main" id="{972049F0-FC0D-CD4F-8F0A-AC35B0464817}"/>
              </a:ext>
            </a:extLst>
          </p:cNvPr>
          <p:cNvSpPr>
            <a:spLocks noGrp="1"/>
          </p:cNvSpPr>
          <p:nvPr>
            <p:ph sz="half" idx="2"/>
          </p:nvPr>
        </p:nvSpPr>
        <p:spPr>
          <a:xfrm>
            <a:off x="839788" y="2505075"/>
            <a:ext cx="5157787" cy="3684588"/>
          </a:xfrm>
        </p:spPr>
        <p:txBody>
          <a:bodyPr/>
          <a:lstStyle/>
          <a:p>
            <a:r>
              <a:rPr lang="de-DE"/>
              <a:t>Mastertextformat bearbeiten
Zweite Ebene
Dritte Ebene
Vierte Ebene
Fünfte Ebene</a:t>
            </a:r>
          </a:p>
        </p:txBody>
      </p:sp>
      <p:sp>
        <p:nvSpPr>
          <p:cNvPr id="5" name="Textplatzhalter 4">
            <a:extLst>
              <a:ext uri="{FF2B5EF4-FFF2-40B4-BE49-F238E27FC236}">
                <a16:creationId xmlns:a16="http://schemas.microsoft.com/office/drawing/2014/main" id="{60707FE8-73A3-014C-8DE5-791AE56887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de-DE"/>
              <a:t>Mastertextformat bearbeiten
Zweite Ebene
Dritte Ebene
Vierte Ebene
Fünfte Ebene</a:t>
            </a:r>
          </a:p>
        </p:txBody>
      </p:sp>
      <p:sp>
        <p:nvSpPr>
          <p:cNvPr id="6" name="Inhaltsplatzhalter 5">
            <a:extLst>
              <a:ext uri="{FF2B5EF4-FFF2-40B4-BE49-F238E27FC236}">
                <a16:creationId xmlns:a16="http://schemas.microsoft.com/office/drawing/2014/main" id="{19D7115A-534B-2540-8EA5-378BBDD344CC}"/>
              </a:ext>
            </a:extLst>
          </p:cNvPr>
          <p:cNvSpPr>
            <a:spLocks noGrp="1"/>
          </p:cNvSpPr>
          <p:nvPr>
            <p:ph sz="quarter" idx="4"/>
          </p:nvPr>
        </p:nvSpPr>
        <p:spPr>
          <a:xfrm>
            <a:off x="6172200" y="2505075"/>
            <a:ext cx="5183188" cy="3684588"/>
          </a:xfrm>
        </p:spPr>
        <p:txBody>
          <a:bodyPr/>
          <a:lstStyle/>
          <a:p>
            <a:r>
              <a:rPr lang="de-DE"/>
              <a:t>Mastertextformat bearbeiten
Zweite Ebene
Dritte Ebene
Vierte Ebene
Fünfte Ebene</a:t>
            </a:r>
          </a:p>
        </p:txBody>
      </p:sp>
      <p:sp>
        <p:nvSpPr>
          <p:cNvPr id="7" name="Datumsplatzhalter 6">
            <a:extLst>
              <a:ext uri="{FF2B5EF4-FFF2-40B4-BE49-F238E27FC236}">
                <a16:creationId xmlns:a16="http://schemas.microsoft.com/office/drawing/2014/main" id="{527F1E7D-B35E-1E42-9F1E-9CB4D827068C}"/>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8" name="Fußzeilenplatzhalter 7">
            <a:extLst>
              <a:ext uri="{FF2B5EF4-FFF2-40B4-BE49-F238E27FC236}">
                <a16:creationId xmlns:a16="http://schemas.microsoft.com/office/drawing/2014/main" id="{779A2693-9864-6340-A693-172DD10273BC}"/>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BC7A88F2-38D2-B94F-BE50-1E40AD0D9A32}"/>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2131827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AACBF2-32DC-6141-858C-9E26C91A778E}"/>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04BAA563-3369-5D4E-9C74-EBEDF140A5C8}"/>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4" name="Fußzeilenplatzhalter 3">
            <a:extLst>
              <a:ext uri="{FF2B5EF4-FFF2-40B4-BE49-F238E27FC236}">
                <a16:creationId xmlns:a16="http://schemas.microsoft.com/office/drawing/2014/main" id="{4A486759-6D38-FD4F-9A35-DDE33E6ED77D}"/>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5DB1AA64-EBC0-F84B-AC59-D75C20DA4EFB}"/>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2205825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372C6D5E-44C1-7041-A69D-5AB14D7BFA25}"/>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3" name="Fußzeilenplatzhalter 2">
            <a:extLst>
              <a:ext uri="{FF2B5EF4-FFF2-40B4-BE49-F238E27FC236}">
                <a16:creationId xmlns:a16="http://schemas.microsoft.com/office/drawing/2014/main" id="{7AB27092-270E-BB4E-8B75-852A2C57B96C}"/>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35054648-C588-2D48-959A-F9CB2AADF091}"/>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330223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CAD259-7F17-B647-9016-72E6EF10EDF2}"/>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B4705C4C-E806-9542-B8F8-645D2AF630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de-DE"/>
              <a:t>Mastertextformat bearbeiten
Zweite Ebene
Dritte Ebene
Vierte Ebene
Fünfte Ebene</a:t>
            </a:r>
          </a:p>
        </p:txBody>
      </p:sp>
      <p:sp>
        <p:nvSpPr>
          <p:cNvPr id="4" name="Textplatzhalter 3">
            <a:extLst>
              <a:ext uri="{FF2B5EF4-FFF2-40B4-BE49-F238E27FC236}">
                <a16:creationId xmlns:a16="http://schemas.microsoft.com/office/drawing/2014/main" id="{EA627086-8868-7643-9528-B82D3E97EF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491C487F-F227-B345-9B73-9524B94D618A}"/>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6" name="Fußzeilenplatzhalter 5">
            <a:extLst>
              <a:ext uri="{FF2B5EF4-FFF2-40B4-BE49-F238E27FC236}">
                <a16:creationId xmlns:a16="http://schemas.microsoft.com/office/drawing/2014/main" id="{F3720320-623F-9241-AA83-26A27622F9B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AB60488A-74C6-4745-B624-DAEC6A3443C9}"/>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1710067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E6C648-5300-8E45-A193-7247E9DCC4A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28942B3B-0528-7545-9AF2-0B68416323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7F2EA95E-1F15-EA46-AF3E-1BD3E6AEF1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de-DE"/>
              <a:t>Mastertextformat bearbeiten
Zweite Ebene
Dritte Ebene
Vierte Ebene
Fünfte Ebene</a:t>
            </a:r>
          </a:p>
        </p:txBody>
      </p:sp>
      <p:sp>
        <p:nvSpPr>
          <p:cNvPr id="5" name="Datumsplatzhalter 4">
            <a:extLst>
              <a:ext uri="{FF2B5EF4-FFF2-40B4-BE49-F238E27FC236}">
                <a16:creationId xmlns:a16="http://schemas.microsoft.com/office/drawing/2014/main" id="{DC18262D-0040-004C-A249-10947EEE046B}"/>
              </a:ext>
            </a:extLst>
          </p:cNvPr>
          <p:cNvSpPr>
            <a:spLocks noGrp="1"/>
          </p:cNvSpPr>
          <p:nvPr>
            <p:ph type="dt" sz="half" idx="10"/>
          </p:nvPr>
        </p:nvSpPr>
        <p:spPr/>
        <p:txBody>
          <a:bodyPr/>
          <a:lstStyle/>
          <a:p>
            <a:fld id="{4F5798B3-4BE3-CF41-BF85-A9EB0C2C6B31}" type="datetimeFigureOut">
              <a:rPr lang="de-DE" smtClean="0"/>
              <a:t>18.04.19</a:t>
            </a:fld>
            <a:endParaRPr lang="de-DE"/>
          </a:p>
        </p:txBody>
      </p:sp>
      <p:sp>
        <p:nvSpPr>
          <p:cNvPr id="6" name="Fußzeilenplatzhalter 5">
            <a:extLst>
              <a:ext uri="{FF2B5EF4-FFF2-40B4-BE49-F238E27FC236}">
                <a16:creationId xmlns:a16="http://schemas.microsoft.com/office/drawing/2014/main" id="{ADF3EE93-9C4D-ED4D-8905-6C422CE7217C}"/>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F138E6EA-6EA8-154E-9F2A-B2B19E92B12E}"/>
              </a:ext>
            </a:extLst>
          </p:cNvPr>
          <p:cNvSpPr>
            <a:spLocks noGrp="1"/>
          </p:cNvSpPr>
          <p:nvPr>
            <p:ph type="sldNum" sz="quarter" idx="12"/>
          </p:nvPr>
        </p:nvSpPr>
        <p:spPr/>
        <p:txBody>
          <a:bodyPr/>
          <a:lstStyle/>
          <a:p>
            <a:fld id="{DA0832FA-CC6E-7749-881D-AC3232831F4E}" type="slidenum">
              <a:rPr lang="de-DE" smtClean="0"/>
              <a:t>‹Nr.›</a:t>
            </a:fld>
            <a:endParaRPr lang="de-DE"/>
          </a:p>
        </p:txBody>
      </p:sp>
    </p:spTree>
    <p:extLst>
      <p:ext uri="{BB962C8B-B14F-4D97-AF65-F5344CB8AC3E}">
        <p14:creationId xmlns:p14="http://schemas.microsoft.com/office/powerpoint/2010/main" val="2527634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EC9B689F-6E63-0749-A99B-5ABCD052F8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91E73933-ABE7-5340-8265-EE1E903240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de-DE"/>
              <a:t>Mastertextformat bearbeiten
Zweite Ebene
Dritte Ebene
Vierte Ebene
Fünfte Ebene</a:t>
            </a:r>
          </a:p>
        </p:txBody>
      </p:sp>
      <p:sp>
        <p:nvSpPr>
          <p:cNvPr id="4" name="Datumsplatzhalter 3">
            <a:extLst>
              <a:ext uri="{FF2B5EF4-FFF2-40B4-BE49-F238E27FC236}">
                <a16:creationId xmlns:a16="http://schemas.microsoft.com/office/drawing/2014/main" id="{DA9AE3FD-033E-EF41-A5FA-5AEC3E6623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5798B3-4BE3-CF41-BF85-A9EB0C2C6B31}" type="datetimeFigureOut">
              <a:rPr lang="de-DE" smtClean="0"/>
              <a:t>18.04.19</a:t>
            </a:fld>
            <a:endParaRPr lang="de-DE"/>
          </a:p>
        </p:txBody>
      </p:sp>
      <p:sp>
        <p:nvSpPr>
          <p:cNvPr id="5" name="Fußzeilenplatzhalter 4">
            <a:extLst>
              <a:ext uri="{FF2B5EF4-FFF2-40B4-BE49-F238E27FC236}">
                <a16:creationId xmlns:a16="http://schemas.microsoft.com/office/drawing/2014/main" id="{38915853-038A-A249-9FE3-F12D2E53BB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14ABE0F2-2B4F-FE43-B1F2-65E43989CD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0832FA-CC6E-7749-881D-AC3232831F4E}" type="slidenum">
              <a:rPr lang="de-DE" smtClean="0"/>
              <a:t>‹Nr.›</a:t>
            </a:fld>
            <a:endParaRPr lang="de-DE"/>
          </a:p>
        </p:txBody>
      </p:sp>
    </p:spTree>
    <p:extLst>
      <p:ext uri="{BB962C8B-B14F-4D97-AF65-F5344CB8AC3E}">
        <p14:creationId xmlns:p14="http://schemas.microsoft.com/office/powerpoint/2010/main" val="3827732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7.png"/><Relationship Id="rId5" Type="http://schemas.openxmlformats.org/officeDocument/2006/relationships/image" Target="../media/image5.png"/><Relationship Id="rId10" Type="http://schemas.openxmlformats.org/officeDocument/2006/relationships/image" Target="../media/image15.png"/><Relationship Id="rId4" Type="http://schemas.openxmlformats.org/officeDocument/2006/relationships/image" Target="../media/image6.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7.png"/><Relationship Id="rId5" Type="http://schemas.openxmlformats.org/officeDocument/2006/relationships/image" Target="../media/image5.png"/><Relationship Id="rId10" Type="http://schemas.openxmlformats.org/officeDocument/2006/relationships/image" Target="../media/image13.png"/><Relationship Id="rId4" Type="http://schemas.openxmlformats.org/officeDocument/2006/relationships/image" Target="../media/image6.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2.png"/><Relationship Id="rId3" Type="http://schemas.openxmlformats.org/officeDocument/2006/relationships/image" Target="../media/image1.png"/><Relationship Id="rId7" Type="http://schemas.openxmlformats.org/officeDocument/2006/relationships/image" Target="../media/image19.png"/><Relationship Id="rId12" Type="http://schemas.microsoft.com/office/2007/relationships/hdphoto" Target="../media/hdphoto3.wdp"/><Relationship Id="rId2" Type="http://schemas.openxmlformats.org/officeDocument/2006/relationships/notesSlide" Target="../notesSlides/notesSlide14.xml"/><Relationship Id="rId16" Type="http://schemas.microsoft.com/office/2007/relationships/hdphoto" Target="../media/hdphoto5.wdp"/><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21.png"/><Relationship Id="rId5" Type="http://schemas.openxmlformats.org/officeDocument/2006/relationships/image" Target="../media/image4.png"/><Relationship Id="rId15" Type="http://schemas.openxmlformats.org/officeDocument/2006/relationships/image" Target="../media/image23.png"/><Relationship Id="rId10" Type="http://schemas.microsoft.com/office/2007/relationships/hdphoto" Target="../media/hdphoto2.wdp"/><Relationship Id="rId4" Type="http://schemas.openxmlformats.org/officeDocument/2006/relationships/image" Target="../media/image18.png"/><Relationship Id="rId9" Type="http://schemas.openxmlformats.org/officeDocument/2006/relationships/image" Target="../media/image20.png"/><Relationship Id="rId14" Type="http://schemas.microsoft.com/office/2007/relationships/hdphoto" Target="../media/hdphoto4.wdp"/></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cloudlandscape.fe-in-der-cloud.de/" TargetMode="Externa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grpSp>
        <p:nvGrpSpPr>
          <p:cNvPr id="6" name="officeArt object">
            <a:extLst>
              <a:ext uri="{FF2B5EF4-FFF2-40B4-BE49-F238E27FC236}">
                <a16:creationId xmlns:a16="http://schemas.microsoft.com/office/drawing/2014/main" id="{3756DCD2-6CE1-C44A-B5D1-382DB9059ABA}"/>
              </a:ext>
            </a:extLst>
          </p:cNvPr>
          <p:cNvGrpSpPr/>
          <p:nvPr/>
        </p:nvGrpSpPr>
        <p:grpSpPr>
          <a:xfrm>
            <a:off x="2476489" y="813000"/>
            <a:ext cx="5748076" cy="5008576"/>
            <a:chOff x="4663" y="7588"/>
            <a:chExt cx="3872582" cy="3412884"/>
          </a:xfrm>
        </p:grpSpPr>
        <p:grpSp>
          <p:nvGrpSpPr>
            <p:cNvPr id="7" name="Group 1073741848">
              <a:extLst>
                <a:ext uri="{FF2B5EF4-FFF2-40B4-BE49-F238E27FC236}">
                  <a16:creationId xmlns:a16="http://schemas.microsoft.com/office/drawing/2014/main" id="{D1DB0A10-AF8F-4849-A64C-BBE8558484EF}"/>
                </a:ext>
              </a:extLst>
            </p:cNvPr>
            <p:cNvGrpSpPr/>
            <p:nvPr/>
          </p:nvGrpSpPr>
          <p:grpSpPr>
            <a:xfrm>
              <a:off x="4663" y="7588"/>
              <a:ext cx="3872582" cy="3412884"/>
              <a:chOff x="-90102" y="25430"/>
              <a:chExt cx="3872581" cy="3412882"/>
            </a:xfrm>
          </p:grpSpPr>
          <p:grpSp>
            <p:nvGrpSpPr>
              <p:cNvPr id="9" name="Group 1073741842">
                <a:extLst>
                  <a:ext uri="{FF2B5EF4-FFF2-40B4-BE49-F238E27FC236}">
                    <a16:creationId xmlns:a16="http://schemas.microsoft.com/office/drawing/2014/main" id="{8CBC60C1-1ABE-164D-9724-6E0C512F6A18}"/>
                  </a:ext>
                </a:extLst>
              </p:cNvPr>
              <p:cNvGrpSpPr/>
              <p:nvPr/>
            </p:nvGrpSpPr>
            <p:grpSpPr>
              <a:xfrm>
                <a:off x="-90102" y="25430"/>
                <a:ext cx="3872581" cy="3162886"/>
                <a:chOff x="45262" y="138197"/>
                <a:chExt cx="3872580" cy="3162884"/>
              </a:xfrm>
            </p:grpSpPr>
            <p:sp>
              <p:nvSpPr>
                <p:cNvPr id="15" name="Shape 1073741834">
                  <a:extLst>
                    <a:ext uri="{FF2B5EF4-FFF2-40B4-BE49-F238E27FC236}">
                      <a16:creationId xmlns:a16="http://schemas.microsoft.com/office/drawing/2014/main" id="{58482C3D-4188-EF49-85B9-F00BA1968F9B}"/>
                    </a:ext>
                  </a:extLst>
                </p:cNvPr>
                <p:cNvSpPr/>
                <p:nvPr/>
              </p:nvSpPr>
              <p:spPr>
                <a:xfrm rot="21586512">
                  <a:off x="45262" y="138197"/>
                  <a:ext cx="3872580" cy="2385167"/>
                </a:xfrm>
                <a:custGeom>
                  <a:avLst/>
                  <a:gdLst/>
                  <a:ahLst/>
                  <a:cxnLst>
                    <a:cxn ang="0">
                      <a:pos x="wd2" y="hd2"/>
                    </a:cxn>
                    <a:cxn ang="5400000">
                      <a:pos x="wd2" y="hd2"/>
                    </a:cxn>
                    <a:cxn ang="10800000">
                      <a:pos x="wd2" y="hd2"/>
                    </a:cxn>
                    <a:cxn ang="16200000">
                      <a:pos x="wd2" y="hd2"/>
                    </a:cxn>
                  </a:cxnLst>
                  <a:rect l="0" t="0" r="r" b="b"/>
                  <a:pathLst>
                    <a:path w="21439" h="21136" extrusionOk="0">
                      <a:moveTo>
                        <a:pt x="3860" y="6471"/>
                      </a:moveTo>
                      <a:cubicBezTo>
                        <a:pt x="3604" y="7205"/>
                        <a:pt x="3476" y="8067"/>
                        <a:pt x="3495" y="8939"/>
                      </a:cubicBezTo>
                      <a:cubicBezTo>
                        <a:pt x="1636" y="8726"/>
                        <a:pt x="52" y="11395"/>
                        <a:pt x="1" y="14824"/>
                      </a:cubicBezTo>
                      <a:cubicBezTo>
                        <a:pt x="-37" y="17406"/>
                        <a:pt x="848" y="19718"/>
                        <a:pt x="2166" y="20626"/>
                      </a:cubicBezTo>
                      <a:cubicBezTo>
                        <a:pt x="2868" y="21110"/>
                        <a:pt x="3627" y="21132"/>
                        <a:pt x="4375" y="21100"/>
                      </a:cubicBezTo>
                      <a:cubicBezTo>
                        <a:pt x="4416" y="21098"/>
                        <a:pt x="4458" y="21096"/>
                        <a:pt x="4499" y="21094"/>
                      </a:cubicBezTo>
                      <a:lnTo>
                        <a:pt x="10467" y="21097"/>
                      </a:lnTo>
                      <a:cubicBezTo>
                        <a:pt x="10490" y="21097"/>
                        <a:pt x="10512" y="21100"/>
                        <a:pt x="10535" y="21100"/>
                      </a:cubicBezTo>
                      <a:cubicBezTo>
                        <a:pt x="10557" y="21100"/>
                        <a:pt x="10579" y="21097"/>
                        <a:pt x="10601" y="21097"/>
                      </a:cubicBezTo>
                      <a:lnTo>
                        <a:pt x="17731" y="21100"/>
                      </a:lnTo>
                      <a:cubicBezTo>
                        <a:pt x="19796" y="21507"/>
                        <a:pt x="21563" y="18391"/>
                        <a:pt x="21432" y="14573"/>
                      </a:cubicBezTo>
                      <a:cubicBezTo>
                        <a:pt x="21317" y="11228"/>
                        <a:pt x="19744" y="8697"/>
                        <a:pt x="17929" y="8939"/>
                      </a:cubicBezTo>
                      <a:cubicBezTo>
                        <a:pt x="17906" y="6950"/>
                        <a:pt x="17215" y="5196"/>
                        <a:pt x="16196" y="4538"/>
                      </a:cubicBezTo>
                      <a:cubicBezTo>
                        <a:pt x="15601" y="4153"/>
                        <a:pt x="14950" y="4198"/>
                        <a:pt x="14372" y="4663"/>
                      </a:cubicBezTo>
                      <a:cubicBezTo>
                        <a:pt x="13792" y="1998"/>
                        <a:pt x="12388" y="95"/>
                        <a:pt x="10799" y="3"/>
                      </a:cubicBezTo>
                      <a:cubicBezTo>
                        <a:pt x="9120" y="-93"/>
                        <a:pt x="7580" y="1829"/>
                        <a:pt x="6952" y="4640"/>
                      </a:cubicBezTo>
                      <a:cubicBezTo>
                        <a:pt x="5843" y="3812"/>
                        <a:pt x="4544" y="4508"/>
                        <a:pt x="3860" y="6471"/>
                      </a:cubicBezTo>
                      <a:close/>
                    </a:path>
                  </a:pathLst>
                </a:custGeom>
                <a:gradFill flip="none" rotWithShape="1">
                  <a:gsLst>
                    <a:gs pos="0">
                      <a:srgbClr val="5985A4"/>
                    </a:gs>
                    <a:gs pos="100000">
                      <a:srgbClr val="270048"/>
                    </a:gs>
                  </a:gsLst>
                  <a:path path="shape">
                    <a:fillToRect l="50000" t="-244" r="50000" b="100244"/>
                  </a:path>
                </a:gradFill>
                <a:ln w="28575" cap="flat">
                  <a:solidFill>
                    <a:srgbClr val="FFFFFF"/>
                  </a:solidFill>
                  <a:prstDash val="solid"/>
                  <a:miter lim="400000"/>
                </a:ln>
                <a:effectLst/>
              </p:spPr>
              <p:txBody>
                <a:bodyPr/>
                <a:lstStyle/>
                <a:p>
                  <a:endParaRPr lang="de-DE"/>
                </a:p>
              </p:txBody>
            </p:sp>
            <p:cxnSp>
              <p:nvCxnSpPr>
                <p:cNvPr id="16" name="Shape 1073741835">
                  <a:extLst>
                    <a:ext uri="{FF2B5EF4-FFF2-40B4-BE49-F238E27FC236}">
                      <a16:creationId xmlns:a16="http://schemas.microsoft.com/office/drawing/2014/main" id="{ACA0B110-7130-3F46-891F-AE39F753EB0D}"/>
                    </a:ext>
                  </a:extLst>
                </p:cNvPr>
                <p:cNvCxnSpPr/>
                <p:nvPr/>
              </p:nvCxnSpPr>
              <p:spPr>
                <a:xfrm flipV="1">
                  <a:off x="406532" y="2463560"/>
                  <a:ext cx="1" cy="345645"/>
                </a:xfrm>
                <a:prstGeom prst="line">
                  <a:avLst/>
                </a:prstGeom>
                <a:noFill/>
                <a:ln w="12700" cap="flat">
                  <a:solidFill>
                    <a:srgbClr val="FFFFFF"/>
                  </a:solidFill>
                  <a:prstDash val="solid"/>
                  <a:miter lim="400000"/>
                </a:ln>
                <a:effectLst/>
              </p:spPr>
            </p:cxnSp>
            <p:cxnSp>
              <p:nvCxnSpPr>
                <p:cNvPr id="17" name="Shape 1073741836">
                  <a:extLst>
                    <a:ext uri="{FF2B5EF4-FFF2-40B4-BE49-F238E27FC236}">
                      <a16:creationId xmlns:a16="http://schemas.microsoft.com/office/drawing/2014/main" id="{919E4C0B-B005-AE44-A805-1AE03E897EB2}"/>
                    </a:ext>
                  </a:extLst>
                </p:cNvPr>
                <p:cNvCxnSpPr/>
                <p:nvPr/>
              </p:nvCxnSpPr>
              <p:spPr>
                <a:xfrm flipV="1">
                  <a:off x="998107" y="2525205"/>
                  <a:ext cx="1" cy="775876"/>
                </a:xfrm>
                <a:prstGeom prst="line">
                  <a:avLst/>
                </a:prstGeom>
                <a:noFill/>
                <a:ln w="12700" cap="flat">
                  <a:solidFill>
                    <a:srgbClr val="FFFFFF"/>
                  </a:solidFill>
                  <a:prstDash val="solid"/>
                  <a:miter lim="400000"/>
                </a:ln>
                <a:effectLst/>
              </p:spPr>
            </p:cxnSp>
            <p:cxnSp>
              <p:nvCxnSpPr>
                <p:cNvPr id="18" name="Shape 1073741837">
                  <a:extLst>
                    <a:ext uri="{FF2B5EF4-FFF2-40B4-BE49-F238E27FC236}">
                      <a16:creationId xmlns:a16="http://schemas.microsoft.com/office/drawing/2014/main" id="{3006AA12-5BE1-C743-914D-24F42308A690}"/>
                    </a:ext>
                  </a:extLst>
                </p:cNvPr>
                <p:cNvCxnSpPr/>
                <p:nvPr/>
              </p:nvCxnSpPr>
              <p:spPr>
                <a:xfrm flipV="1">
                  <a:off x="1634744" y="2512958"/>
                  <a:ext cx="1" cy="567999"/>
                </a:xfrm>
                <a:prstGeom prst="line">
                  <a:avLst/>
                </a:prstGeom>
                <a:noFill/>
                <a:ln w="12700" cap="flat">
                  <a:solidFill>
                    <a:srgbClr val="FFFFFF"/>
                  </a:solidFill>
                  <a:prstDash val="solid"/>
                  <a:miter lim="400000"/>
                </a:ln>
                <a:effectLst/>
              </p:spPr>
            </p:cxnSp>
            <p:cxnSp>
              <p:nvCxnSpPr>
                <p:cNvPr id="19" name="Shape 1073741838">
                  <a:extLst>
                    <a:ext uri="{FF2B5EF4-FFF2-40B4-BE49-F238E27FC236}">
                      <a16:creationId xmlns:a16="http://schemas.microsoft.com/office/drawing/2014/main" id="{A7F1F3F7-B1F9-D84C-B5A2-C41374C5EAD8}"/>
                    </a:ext>
                  </a:extLst>
                </p:cNvPr>
                <p:cNvCxnSpPr/>
                <p:nvPr/>
              </p:nvCxnSpPr>
              <p:spPr>
                <a:xfrm flipV="1">
                  <a:off x="2229820" y="2512959"/>
                  <a:ext cx="1" cy="345645"/>
                </a:xfrm>
                <a:prstGeom prst="line">
                  <a:avLst/>
                </a:prstGeom>
                <a:noFill/>
                <a:ln w="12700" cap="flat">
                  <a:solidFill>
                    <a:srgbClr val="FFFFFF"/>
                  </a:solidFill>
                  <a:prstDash val="solid"/>
                  <a:miter lim="400000"/>
                </a:ln>
                <a:effectLst/>
              </p:spPr>
            </p:cxnSp>
            <p:cxnSp>
              <p:nvCxnSpPr>
                <p:cNvPr id="20" name="Shape 1073741839">
                  <a:extLst>
                    <a:ext uri="{FF2B5EF4-FFF2-40B4-BE49-F238E27FC236}">
                      <a16:creationId xmlns:a16="http://schemas.microsoft.com/office/drawing/2014/main" id="{285CC724-BE3A-0349-A150-8718DEA919DC}"/>
                    </a:ext>
                  </a:extLst>
                </p:cNvPr>
                <p:cNvCxnSpPr/>
                <p:nvPr/>
              </p:nvCxnSpPr>
              <p:spPr>
                <a:xfrm flipV="1">
                  <a:off x="2743373" y="2525205"/>
                  <a:ext cx="1" cy="567999"/>
                </a:xfrm>
                <a:prstGeom prst="line">
                  <a:avLst/>
                </a:prstGeom>
                <a:noFill/>
                <a:ln w="12700" cap="flat">
                  <a:solidFill>
                    <a:srgbClr val="FFFFFF"/>
                  </a:solidFill>
                  <a:prstDash val="solid"/>
                  <a:miter lim="400000"/>
                </a:ln>
                <a:effectLst/>
              </p:spPr>
            </p:cxnSp>
            <p:cxnSp>
              <p:nvCxnSpPr>
                <p:cNvPr id="21" name="Shape 1073741840">
                  <a:extLst>
                    <a:ext uri="{FF2B5EF4-FFF2-40B4-BE49-F238E27FC236}">
                      <a16:creationId xmlns:a16="http://schemas.microsoft.com/office/drawing/2014/main" id="{E06532F6-3550-EA44-A604-499A1EE0CC02}"/>
                    </a:ext>
                  </a:extLst>
                </p:cNvPr>
                <p:cNvCxnSpPr/>
                <p:nvPr/>
              </p:nvCxnSpPr>
              <p:spPr>
                <a:xfrm flipV="1">
                  <a:off x="3292014" y="2512958"/>
                  <a:ext cx="1" cy="788123"/>
                </a:xfrm>
                <a:prstGeom prst="line">
                  <a:avLst/>
                </a:prstGeom>
                <a:noFill/>
                <a:ln w="12700" cap="flat">
                  <a:solidFill>
                    <a:srgbClr val="FFFFFF"/>
                  </a:solidFill>
                  <a:prstDash val="solid"/>
                  <a:miter lim="400000"/>
                </a:ln>
                <a:effectLst/>
              </p:spPr>
            </p:cxnSp>
            <p:cxnSp>
              <p:nvCxnSpPr>
                <p:cNvPr id="22" name="Shape 1073741841">
                  <a:extLst>
                    <a:ext uri="{FF2B5EF4-FFF2-40B4-BE49-F238E27FC236}">
                      <a16:creationId xmlns:a16="http://schemas.microsoft.com/office/drawing/2014/main" id="{31839A23-0883-AE49-B20B-DAB76976A485}"/>
                    </a:ext>
                  </a:extLst>
                </p:cNvPr>
                <p:cNvCxnSpPr/>
                <p:nvPr/>
              </p:nvCxnSpPr>
              <p:spPr>
                <a:xfrm flipV="1">
                  <a:off x="3677851" y="2389535"/>
                  <a:ext cx="1" cy="567999"/>
                </a:xfrm>
                <a:prstGeom prst="line">
                  <a:avLst/>
                </a:prstGeom>
                <a:noFill/>
                <a:ln w="12700" cap="flat">
                  <a:solidFill>
                    <a:srgbClr val="FFFFFF"/>
                  </a:solidFill>
                  <a:prstDash val="solid"/>
                  <a:miter lim="400000"/>
                </a:ln>
                <a:effectLst/>
              </p:spPr>
            </p:cxnSp>
          </p:grpSp>
          <p:sp>
            <p:nvSpPr>
              <p:cNvPr id="10" name="Shape 1073741843">
                <a:extLst>
                  <a:ext uri="{FF2B5EF4-FFF2-40B4-BE49-F238E27FC236}">
                    <a16:creationId xmlns:a16="http://schemas.microsoft.com/office/drawing/2014/main" id="{5D181233-D8B3-6F4C-BAF0-CB1405999E48}"/>
                  </a:ext>
                </a:extLst>
              </p:cNvPr>
              <p:cNvSpPr/>
              <p:nvPr/>
            </p:nvSpPr>
            <p:spPr>
              <a:xfrm>
                <a:off x="697561" y="3241602"/>
                <a:ext cx="351164" cy="196710"/>
              </a:xfrm>
              <a:custGeom>
                <a:avLst/>
                <a:gdLst/>
                <a:ahLst/>
                <a:cxnLst>
                  <a:cxn ang="0">
                    <a:pos x="wd2" y="hd2"/>
                  </a:cxn>
                  <a:cxn ang="5400000">
                    <a:pos x="wd2" y="hd2"/>
                  </a:cxn>
                  <a:cxn ang="10800000">
                    <a:pos x="wd2" y="hd2"/>
                  </a:cxn>
                  <a:cxn ang="16200000">
                    <a:pos x="wd2" y="hd2"/>
                  </a:cxn>
                </a:cxnLst>
                <a:rect l="0" t="0" r="r" b="b"/>
                <a:pathLst>
                  <a:path w="21600" h="21599" extrusionOk="0">
                    <a:moveTo>
                      <a:pt x="1952" y="0"/>
                    </a:moveTo>
                    <a:cubicBezTo>
                      <a:pt x="1421" y="0"/>
                      <a:pt x="1439" y="771"/>
                      <a:pt x="1439" y="1718"/>
                    </a:cubicBezTo>
                    <a:lnTo>
                      <a:pt x="1439" y="19328"/>
                    </a:lnTo>
                    <a:lnTo>
                      <a:pt x="0" y="19328"/>
                    </a:lnTo>
                    <a:cubicBezTo>
                      <a:pt x="0" y="19328"/>
                      <a:pt x="0" y="19890"/>
                      <a:pt x="0" y="20529"/>
                    </a:cubicBezTo>
                    <a:cubicBezTo>
                      <a:pt x="0" y="21600"/>
                      <a:pt x="190" y="21599"/>
                      <a:pt x="896" y="21599"/>
                    </a:cubicBezTo>
                    <a:lnTo>
                      <a:pt x="10332" y="21599"/>
                    </a:lnTo>
                    <a:lnTo>
                      <a:pt x="11268" y="21599"/>
                    </a:lnTo>
                    <a:lnTo>
                      <a:pt x="20704" y="21599"/>
                    </a:lnTo>
                    <a:cubicBezTo>
                      <a:pt x="21367" y="21599"/>
                      <a:pt x="21600" y="21600"/>
                      <a:pt x="21600" y="20529"/>
                    </a:cubicBezTo>
                    <a:cubicBezTo>
                      <a:pt x="21600" y="19890"/>
                      <a:pt x="21600" y="19328"/>
                      <a:pt x="21600" y="19328"/>
                    </a:cubicBezTo>
                    <a:lnTo>
                      <a:pt x="20161" y="19328"/>
                    </a:lnTo>
                    <a:lnTo>
                      <a:pt x="20161" y="1718"/>
                    </a:lnTo>
                    <a:cubicBezTo>
                      <a:pt x="20161" y="771"/>
                      <a:pt x="20196" y="0"/>
                      <a:pt x="19665" y="0"/>
                    </a:cubicBezTo>
                    <a:lnTo>
                      <a:pt x="1952" y="0"/>
                    </a:lnTo>
                    <a:close/>
                    <a:moveTo>
                      <a:pt x="2475" y="1849"/>
                    </a:moveTo>
                    <a:lnTo>
                      <a:pt x="19125" y="1849"/>
                    </a:lnTo>
                    <a:lnTo>
                      <a:pt x="19125" y="19328"/>
                    </a:lnTo>
                    <a:lnTo>
                      <a:pt x="11268" y="19328"/>
                    </a:lnTo>
                    <a:lnTo>
                      <a:pt x="10332" y="19328"/>
                    </a:lnTo>
                    <a:lnTo>
                      <a:pt x="2475" y="19328"/>
                    </a:lnTo>
                    <a:lnTo>
                      <a:pt x="2475" y="1849"/>
                    </a:lnTo>
                    <a:close/>
                  </a:path>
                </a:pathLst>
              </a:custGeom>
              <a:solidFill>
                <a:srgbClr val="FFFFFF"/>
              </a:solidFill>
              <a:ln w="12700" cap="flat">
                <a:noFill/>
                <a:miter lim="400000"/>
              </a:ln>
              <a:effectLst/>
            </p:spPr>
            <p:txBody>
              <a:bodyPr/>
              <a:lstStyle/>
              <a:p>
                <a:endParaRPr lang="de-DE"/>
              </a:p>
            </p:txBody>
          </p:sp>
          <p:sp>
            <p:nvSpPr>
              <p:cNvPr id="11" name="Shape 1073741844">
                <a:extLst>
                  <a:ext uri="{FF2B5EF4-FFF2-40B4-BE49-F238E27FC236}">
                    <a16:creationId xmlns:a16="http://schemas.microsoft.com/office/drawing/2014/main" id="{EB0B7C0C-7B30-8E44-8E31-C9A1A0A031DA}"/>
                  </a:ext>
                </a:extLst>
              </p:cNvPr>
              <p:cNvSpPr/>
              <p:nvPr/>
            </p:nvSpPr>
            <p:spPr>
              <a:xfrm>
                <a:off x="2527689" y="3030809"/>
                <a:ext cx="173917" cy="358162"/>
              </a:xfrm>
              <a:custGeom>
                <a:avLst/>
                <a:gdLst/>
                <a:ahLst/>
                <a:cxnLst>
                  <a:cxn ang="0">
                    <a:pos x="wd2" y="hd2"/>
                  </a:cxn>
                  <a:cxn ang="5400000">
                    <a:pos x="wd2" y="hd2"/>
                  </a:cxn>
                  <a:cxn ang="10800000">
                    <a:pos x="wd2" y="hd2"/>
                  </a:cxn>
                  <a:cxn ang="16200000">
                    <a:pos x="wd2" y="hd2"/>
                  </a:cxn>
                </a:cxnLst>
                <a:rect l="0" t="0" r="r" b="b"/>
                <a:pathLst>
                  <a:path w="21600" h="21600" extrusionOk="0">
                    <a:moveTo>
                      <a:pt x="2068" y="0"/>
                    </a:moveTo>
                    <a:cubicBezTo>
                      <a:pt x="934" y="0"/>
                      <a:pt x="0" y="453"/>
                      <a:pt x="0" y="1004"/>
                    </a:cubicBezTo>
                    <a:lnTo>
                      <a:pt x="0" y="20596"/>
                    </a:lnTo>
                    <a:cubicBezTo>
                      <a:pt x="0" y="21152"/>
                      <a:pt x="934" y="21600"/>
                      <a:pt x="2068" y="21600"/>
                    </a:cubicBezTo>
                    <a:lnTo>
                      <a:pt x="19532" y="21600"/>
                    </a:lnTo>
                    <a:cubicBezTo>
                      <a:pt x="20666" y="21600"/>
                      <a:pt x="21600" y="21147"/>
                      <a:pt x="21600" y="20596"/>
                    </a:cubicBezTo>
                    <a:lnTo>
                      <a:pt x="21600" y="1004"/>
                    </a:lnTo>
                    <a:cubicBezTo>
                      <a:pt x="21600" y="453"/>
                      <a:pt x="20677" y="0"/>
                      <a:pt x="19532" y="0"/>
                    </a:cubicBezTo>
                    <a:lnTo>
                      <a:pt x="2068" y="0"/>
                    </a:lnTo>
                    <a:close/>
                    <a:moveTo>
                      <a:pt x="9142" y="1350"/>
                    </a:moveTo>
                    <a:lnTo>
                      <a:pt x="12468" y="1350"/>
                    </a:lnTo>
                    <a:cubicBezTo>
                      <a:pt x="12758" y="1350"/>
                      <a:pt x="12990" y="1463"/>
                      <a:pt x="12990" y="1604"/>
                    </a:cubicBezTo>
                    <a:cubicBezTo>
                      <a:pt x="12990" y="1744"/>
                      <a:pt x="12758" y="1858"/>
                      <a:pt x="12468" y="1858"/>
                    </a:cubicBezTo>
                    <a:lnTo>
                      <a:pt x="9142" y="1858"/>
                    </a:lnTo>
                    <a:cubicBezTo>
                      <a:pt x="8853" y="1858"/>
                      <a:pt x="8621" y="1744"/>
                      <a:pt x="8621" y="1604"/>
                    </a:cubicBezTo>
                    <a:cubicBezTo>
                      <a:pt x="8621" y="1463"/>
                      <a:pt x="8853" y="1350"/>
                      <a:pt x="9142" y="1350"/>
                    </a:cubicBezTo>
                    <a:close/>
                    <a:moveTo>
                      <a:pt x="1477" y="2927"/>
                    </a:moveTo>
                    <a:lnTo>
                      <a:pt x="20123" y="2927"/>
                    </a:lnTo>
                    <a:lnTo>
                      <a:pt x="20123" y="18985"/>
                    </a:lnTo>
                    <a:lnTo>
                      <a:pt x="1477" y="18985"/>
                    </a:lnTo>
                    <a:lnTo>
                      <a:pt x="1477" y="2927"/>
                    </a:lnTo>
                    <a:close/>
                  </a:path>
                </a:pathLst>
              </a:custGeom>
              <a:solidFill>
                <a:srgbClr val="FFFFFF"/>
              </a:solidFill>
              <a:ln w="12700" cap="flat">
                <a:noFill/>
                <a:miter lim="400000"/>
              </a:ln>
              <a:effectLst/>
            </p:spPr>
            <p:txBody>
              <a:bodyPr/>
              <a:lstStyle/>
              <a:p>
                <a:endParaRPr lang="de-DE"/>
              </a:p>
            </p:txBody>
          </p:sp>
          <p:sp>
            <p:nvSpPr>
              <p:cNvPr id="12" name="Shape 1073741845">
                <a:extLst>
                  <a:ext uri="{FF2B5EF4-FFF2-40B4-BE49-F238E27FC236}">
                    <a16:creationId xmlns:a16="http://schemas.microsoft.com/office/drawing/2014/main" id="{E346956B-56B1-6740-A352-10AFA3F10187}"/>
                  </a:ext>
                </a:extLst>
              </p:cNvPr>
              <p:cNvSpPr/>
              <p:nvPr/>
            </p:nvSpPr>
            <p:spPr>
              <a:xfrm>
                <a:off x="1968731" y="2801664"/>
                <a:ext cx="268403" cy="386650"/>
              </a:xfrm>
              <a:custGeom>
                <a:avLst/>
                <a:gdLst/>
                <a:ahLst/>
                <a:cxnLst>
                  <a:cxn ang="0">
                    <a:pos x="wd2" y="hd2"/>
                  </a:cxn>
                  <a:cxn ang="5400000">
                    <a:pos x="wd2" y="hd2"/>
                  </a:cxn>
                  <a:cxn ang="10800000">
                    <a:pos x="wd2" y="hd2"/>
                  </a:cxn>
                  <a:cxn ang="16200000">
                    <a:pos x="wd2" y="hd2"/>
                  </a:cxn>
                </a:cxnLst>
                <a:rect l="0" t="0" r="r" b="b"/>
                <a:pathLst>
                  <a:path w="21600" h="21600" extrusionOk="0">
                    <a:moveTo>
                      <a:pt x="10799" y="0"/>
                    </a:moveTo>
                    <a:cubicBezTo>
                      <a:pt x="4844" y="0"/>
                      <a:pt x="0" y="3364"/>
                      <a:pt x="0" y="7498"/>
                    </a:cubicBezTo>
                    <a:cubicBezTo>
                      <a:pt x="0" y="10532"/>
                      <a:pt x="2679" y="13248"/>
                      <a:pt x="6711" y="14418"/>
                    </a:cubicBezTo>
                    <a:lnTo>
                      <a:pt x="6905" y="13852"/>
                    </a:lnTo>
                    <a:cubicBezTo>
                      <a:pt x="3202" y="12777"/>
                      <a:pt x="881" y="10284"/>
                      <a:pt x="881" y="7498"/>
                    </a:cubicBezTo>
                    <a:cubicBezTo>
                      <a:pt x="881" y="3702"/>
                      <a:pt x="5330" y="613"/>
                      <a:pt x="10799" y="613"/>
                    </a:cubicBezTo>
                    <a:cubicBezTo>
                      <a:pt x="16267" y="613"/>
                      <a:pt x="20717" y="3702"/>
                      <a:pt x="20717" y="7498"/>
                    </a:cubicBezTo>
                    <a:cubicBezTo>
                      <a:pt x="20717" y="10294"/>
                      <a:pt x="18385" y="12790"/>
                      <a:pt x="14664" y="13860"/>
                    </a:cubicBezTo>
                    <a:lnTo>
                      <a:pt x="14855" y="14426"/>
                    </a:lnTo>
                    <a:cubicBezTo>
                      <a:pt x="18907" y="13261"/>
                      <a:pt x="21600" y="10542"/>
                      <a:pt x="21600" y="7498"/>
                    </a:cubicBezTo>
                    <a:cubicBezTo>
                      <a:pt x="21600" y="3364"/>
                      <a:pt x="16754" y="0"/>
                      <a:pt x="10799" y="0"/>
                    </a:cubicBezTo>
                    <a:close/>
                    <a:moveTo>
                      <a:pt x="10782" y="2273"/>
                    </a:moveTo>
                    <a:cubicBezTo>
                      <a:pt x="6615" y="2273"/>
                      <a:pt x="3224" y="4625"/>
                      <a:pt x="3224" y="7518"/>
                    </a:cubicBezTo>
                    <a:cubicBezTo>
                      <a:pt x="3224" y="9596"/>
                      <a:pt x="4974" y="11397"/>
                      <a:pt x="7505" y="12246"/>
                    </a:cubicBezTo>
                    <a:lnTo>
                      <a:pt x="7730" y="11636"/>
                    </a:lnTo>
                    <a:cubicBezTo>
                      <a:pt x="5583" y="10866"/>
                      <a:pt x="4112" y="9308"/>
                      <a:pt x="4112" y="7518"/>
                    </a:cubicBezTo>
                    <a:cubicBezTo>
                      <a:pt x="4112" y="4965"/>
                      <a:pt x="7104" y="2890"/>
                      <a:pt x="10782" y="2890"/>
                    </a:cubicBezTo>
                    <a:cubicBezTo>
                      <a:pt x="14459" y="2890"/>
                      <a:pt x="17452" y="4965"/>
                      <a:pt x="17452" y="7518"/>
                    </a:cubicBezTo>
                    <a:cubicBezTo>
                      <a:pt x="17452" y="9308"/>
                      <a:pt x="15979" y="10866"/>
                      <a:pt x="13831" y="11636"/>
                    </a:cubicBezTo>
                    <a:lnTo>
                      <a:pt x="14059" y="12246"/>
                    </a:lnTo>
                    <a:cubicBezTo>
                      <a:pt x="16590" y="11397"/>
                      <a:pt x="18340" y="9596"/>
                      <a:pt x="18340" y="7518"/>
                    </a:cubicBezTo>
                    <a:cubicBezTo>
                      <a:pt x="18340" y="4625"/>
                      <a:pt x="14949" y="2273"/>
                      <a:pt x="10782" y="2273"/>
                    </a:cubicBezTo>
                    <a:close/>
                    <a:moveTo>
                      <a:pt x="10782" y="4513"/>
                    </a:moveTo>
                    <a:cubicBezTo>
                      <a:pt x="8395" y="4513"/>
                      <a:pt x="6452" y="5861"/>
                      <a:pt x="6452" y="7518"/>
                    </a:cubicBezTo>
                    <a:cubicBezTo>
                      <a:pt x="6452" y="8546"/>
                      <a:pt x="7201" y="9456"/>
                      <a:pt x="8337" y="9998"/>
                    </a:cubicBezTo>
                    <a:lnTo>
                      <a:pt x="8575" y="9351"/>
                    </a:lnTo>
                    <a:cubicBezTo>
                      <a:pt x="7820" y="8912"/>
                      <a:pt x="7340" y="8253"/>
                      <a:pt x="7340" y="7518"/>
                    </a:cubicBezTo>
                    <a:cubicBezTo>
                      <a:pt x="7340" y="6201"/>
                      <a:pt x="8884" y="5129"/>
                      <a:pt x="10782" y="5129"/>
                    </a:cubicBezTo>
                    <a:cubicBezTo>
                      <a:pt x="12680" y="5129"/>
                      <a:pt x="14223" y="6201"/>
                      <a:pt x="14223" y="7518"/>
                    </a:cubicBezTo>
                    <a:cubicBezTo>
                      <a:pt x="14223" y="8253"/>
                      <a:pt x="13743" y="8912"/>
                      <a:pt x="12989" y="9351"/>
                    </a:cubicBezTo>
                    <a:lnTo>
                      <a:pt x="13226" y="9996"/>
                    </a:lnTo>
                    <a:cubicBezTo>
                      <a:pt x="14363" y="9454"/>
                      <a:pt x="15112" y="8546"/>
                      <a:pt x="15112" y="7518"/>
                    </a:cubicBezTo>
                    <a:cubicBezTo>
                      <a:pt x="15112" y="5861"/>
                      <a:pt x="13169" y="4513"/>
                      <a:pt x="10782" y="4513"/>
                    </a:cubicBezTo>
                    <a:close/>
                    <a:moveTo>
                      <a:pt x="10782" y="6734"/>
                    </a:moveTo>
                    <a:cubicBezTo>
                      <a:pt x="10157" y="6734"/>
                      <a:pt x="9652" y="7085"/>
                      <a:pt x="9652" y="7518"/>
                    </a:cubicBezTo>
                    <a:cubicBezTo>
                      <a:pt x="9652" y="7780"/>
                      <a:pt x="9837" y="8012"/>
                      <a:pt x="10121" y="8155"/>
                    </a:cubicBezTo>
                    <a:lnTo>
                      <a:pt x="5153" y="21600"/>
                    </a:lnTo>
                    <a:lnTo>
                      <a:pt x="6317" y="21600"/>
                    </a:lnTo>
                    <a:lnTo>
                      <a:pt x="10782" y="19994"/>
                    </a:lnTo>
                    <a:lnTo>
                      <a:pt x="15247" y="21600"/>
                    </a:lnTo>
                    <a:lnTo>
                      <a:pt x="16411" y="21600"/>
                    </a:lnTo>
                    <a:lnTo>
                      <a:pt x="11443" y="8155"/>
                    </a:lnTo>
                    <a:cubicBezTo>
                      <a:pt x="11727" y="8012"/>
                      <a:pt x="11912" y="7780"/>
                      <a:pt x="11912" y="7518"/>
                    </a:cubicBezTo>
                    <a:cubicBezTo>
                      <a:pt x="11912" y="7085"/>
                      <a:pt x="11406" y="6734"/>
                      <a:pt x="10782" y="6734"/>
                    </a:cubicBezTo>
                    <a:close/>
                    <a:moveTo>
                      <a:pt x="10782" y="9574"/>
                    </a:moveTo>
                    <a:lnTo>
                      <a:pt x="11648" y="11920"/>
                    </a:lnTo>
                    <a:lnTo>
                      <a:pt x="9915" y="11920"/>
                    </a:lnTo>
                    <a:lnTo>
                      <a:pt x="10782" y="9574"/>
                    </a:lnTo>
                    <a:close/>
                    <a:moveTo>
                      <a:pt x="10029" y="12215"/>
                    </a:moveTo>
                    <a:lnTo>
                      <a:pt x="11532" y="12215"/>
                    </a:lnTo>
                    <a:lnTo>
                      <a:pt x="10782" y="12891"/>
                    </a:lnTo>
                    <a:lnTo>
                      <a:pt x="10029" y="12215"/>
                    </a:lnTo>
                    <a:close/>
                    <a:moveTo>
                      <a:pt x="9729" y="12427"/>
                    </a:moveTo>
                    <a:lnTo>
                      <a:pt x="10513" y="13133"/>
                    </a:lnTo>
                    <a:lnTo>
                      <a:pt x="8947" y="14541"/>
                    </a:lnTo>
                    <a:lnTo>
                      <a:pt x="9729" y="12427"/>
                    </a:lnTo>
                    <a:close/>
                    <a:moveTo>
                      <a:pt x="11835" y="12427"/>
                    </a:moveTo>
                    <a:lnTo>
                      <a:pt x="12616" y="14541"/>
                    </a:lnTo>
                    <a:lnTo>
                      <a:pt x="11050" y="13133"/>
                    </a:lnTo>
                    <a:lnTo>
                      <a:pt x="11835" y="12427"/>
                    </a:lnTo>
                    <a:close/>
                    <a:moveTo>
                      <a:pt x="10782" y="13375"/>
                    </a:moveTo>
                    <a:lnTo>
                      <a:pt x="12568" y="14979"/>
                    </a:lnTo>
                    <a:lnTo>
                      <a:pt x="8996" y="14979"/>
                    </a:lnTo>
                    <a:lnTo>
                      <a:pt x="10782" y="13375"/>
                    </a:lnTo>
                    <a:close/>
                    <a:moveTo>
                      <a:pt x="9003" y="15275"/>
                    </a:moveTo>
                    <a:lnTo>
                      <a:pt x="12561" y="15275"/>
                    </a:lnTo>
                    <a:lnTo>
                      <a:pt x="10782" y="16237"/>
                    </a:lnTo>
                    <a:lnTo>
                      <a:pt x="9003" y="15275"/>
                    </a:lnTo>
                    <a:close/>
                    <a:moveTo>
                      <a:pt x="8613" y="15439"/>
                    </a:moveTo>
                    <a:lnTo>
                      <a:pt x="10436" y="16426"/>
                    </a:lnTo>
                    <a:lnTo>
                      <a:pt x="7703" y="17904"/>
                    </a:lnTo>
                    <a:lnTo>
                      <a:pt x="8613" y="15439"/>
                    </a:lnTo>
                    <a:close/>
                    <a:moveTo>
                      <a:pt x="12948" y="15439"/>
                    </a:moveTo>
                    <a:lnTo>
                      <a:pt x="13860" y="17904"/>
                    </a:lnTo>
                    <a:lnTo>
                      <a:pt x="11128" y="16426"/>
                    </a:lnTo>
                    <a:lnTo>
                      <a:pt x="12948" y="15439"/>
                    </a:lnTo>
                    <a:close/>
                    <a:moveTo>
                      <a:pt x="10782" y="16612"/>
                    </a:moveTo>
                    <a:lnTo>
                      <a:pt x="13785" y="18238"/>
                    </a:lnTo>
                    <a:lnTo>
                      <a:pt x="7778" y="18238"/>
                    </a:lnTo>
                    <a:lnTo>
                      <a:pt x="10782" y="16612"/>
                    </a:lnTo>
                    <a:close/>
                    <a:moveTo>
                      <a:pt x="7643" y="18534"/>
                    </a:moveTo>
                    <a:lnTo>
                      <a:pt x="13921" y="18534"/>
                    </a:lnTo>
                    <a:lnTo>
                      <a:pt x="10782" y="19661"/>
                    </a:lnTo>
                    <a:lnTo>
                      <a:pt x="7643" y="18534"/>
                    </a:lnTo>
                    <a:close/>
                    <a:moveTo>
                      <a:pt x="7382" y="18773"/>
                    </a:moveTo>
                    <a:lnTo>
                      <a:pt x="10320" y="19828"/>
                    </a:lnTo>
                    <a:lnTo>
                      <a:pt x="6484" y="21207"/>
                    </a:lnTo>
                    <a:lnTo>
                      <a:pt x="7382" y="18773"/>
                    </a:lnTo>
                    <a:close/>
                    <a:moveTo>
                      <a:pt x="14180" y="18773"/>
                    </a:moveTo>
                    <a:lnTo>
                      <a:pt x="15080" y="21207"/>
                    </a:lnTo>
                    <a:lnTo>
                      <a:pt x="11244" y="19828"/>
                    </a:lnTo>
                    <a:lnTo>
                      <a:pt x="14180" y="18773"/>
                    </a:lnTo>
                    <a:close/>
                  </a:path>
                </a:pathLst>
              </a:custGeom>
              <a:solidFill>
                <a:srgbClr val="FFFFFF"/>
              </a:solidFill>
              <a:ln w="12700" cap="flat">
                <a:noFill/>
                <a:miter lim="400000"/>
              </a:ln>
              <a:effectLst/>
            </p:spPr>
            <p:txBody>
              <a:bodyPr/>
              <a:lstStyle/>
              <a:p>
                <a:endParaRPr lang="de-DE"/>
              </a:p>
            </p:txBody>
          </p:sp>
          <p:sp>
            <p:nvSpPr>
              <p:cNvPr id="13" name="Shape 1073741846">
                <a:extLst>
                  <a:ext uri="{FF2B5EF4-FFF2-40B4-BE49-F238E27FC236}">
                    <a16:creationId xmlns:a16="http://schemas.microsoft.com/office/drawing/2014/main" id="{B30B23A9-0348-484C-9DCA-F984B43741E2}"/>
                  </a:ext>
                </a:extLst>
              </p:cNvPr>
              <p:cNvSpPr/>
              <p:nvPr/>
            </p:nvSpPr>
            <p:spPr>
              <a:xfrm>
                <a:off x="133359" y="2760265"/>
                <a:ext cx="288127" cy="288992"/>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noFill/>
              <a:ln w="25400" cap="flat">
                <a:solidFill>
                  <a:srgbClr val="FFFFFF"/>
                </a:solidFill>
                <a:prstDash val="solid"/>
                <a:miter lim="400000"/>
              </a:ln>
              <a:effectLst/>
            </p:spPr>
            <p:txBody>
              <a:bodyPr/>
              <a:lstStyle/>
              <a:p>
                <a:endParaRPr lang="de-DE"/>
              </a:p>
            </p:txBody>
          </p:sp>
          <p:sp>
            <p:nvSpPr>
              <p:cNvPr id="14" name="Shape 1073741847">
                <a:extLst>
                  <a:ext uri="{FF2B5EF4-FFF2-40B4-BE49-F238E27FC236}">
                    <a16:creationId xmlns:a16="http://schemas.microsoft.com/office/drawing/2014/main" id="{A1AC09F4-696C-8440-B741-7FAA1134AF70}"/>
                  </a:ext>
                </a:extLst>
              </p:cNvPr>
              <p:cNvSpPr/>
              <p:nvPr/>
            </p:nvSpPr>
            <p:spPr>
              <a:xfrm>
                <a:off x="3363531" y="2905995"/>
                <a:ext cx="341712" cy="275756"/>
              </a:xfrm>
              <a:custGeom>
                <a:avLst/>
                <a:gdLst/>
                <a:ahLst/>
                <a:cxnLst>
                  <a:cxn ang="0">
                    <a:pos x="wd2" y="hd2"/>
                  </a:cxn>
                  <a:cxn ang="5400000">
                    <a:pos x="wd2" y="hd2"/>
                  </a:cxn>
                  <a:cxn ang="10800000">
                    <a:pos x="wd2" y="hd2"/>
                  </a:cxn>
                  <a:cxn ang="16200000">
                    <a:pos x="wd2" y="hd2"/>
                  </a:cxn>
                </a:cxnLst>
                <a:rect l="0" t="0" r="r" b="b"/>
                <a:pathLst>
                  <a:path w="21595" h="21600"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0486" y="21600"/>
                    </a:lnTo>
                    <a:lnTo>
                      <a:pt x="11107"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rgbClr val="FFFFFF"/>
              </a:solidFill>
              <a:ln w="12700" cap="flat">
                <a:noFill/>
                <a:miter lim="400000"/>
              </a:ln>
              <a:effectLst/>
            </p:spPr>
            <p:txBody>
              <a:bodyPr/>
              <a:lstStyle/>
              <a:p>
                <a:endParaRPr lang="de-DE"/>
              </a:p>
            </p:txBody>
          </p:sp>
        </p:grpSp>
        <p:sp>
          <p:nvSpPr>
            <p:cNvPr id="8" name="Shape 1073741849">
              <a:extLst>
                <a:ext uri="{FF2B5EF4-FFF2-40B4-BE49-F238E27FC236}">
                  <a16:creationId xmlns:a16="http://schemas.microsoft.com/office/drawing/2014/main" id="{4C3216E9-65DF-6F4A-97B6-EC77AF1761F7}"/>
                </a:ext>
              </a:extLst>
            </p:cNvPr>
            <p:cNvSpPr txBox="1"/>
            <p:nvPr/>
          </p:nvSpPr>
          <p:spPr>
            <a:xfrm>
              <a:off x="548578" y="895052"/>
              <a:ext cx="2773246" cy="1771300"/>
            </a:xfrm>
            <a:prstGeom prst="rect">
              <a:avLst/>
            </a:prstGeom>
            <a:noFill/>
            <a:ln w="12700" cap="flat">
              <a:noFill/>
              <a:miter lim="400000"/>
            </a:ln>
            <a:effectLst/>
          </p:spPr>
          <p:txBody>
            <a:bodyPr wrap="square" lIns="50800" tIns="50800" rIns="50800" bIns="50800" numCol="1" anchor="t">
              <a:noAutofit/>
            </a:bodyPr>
            <a:lstStyle/>
            <a:p>
              <a:pPr algn="ctr">
                <a:lnSpc>
                  <a:spcPct val="80000"/>
                </a:lnSpc>
                <a:spcAft>
                  <a:spcPts val="0"/>
                </a:spcAft>
              </a:pPr>
              <a:r>
                <a:rPr lang="de-DE" sz="8800" cap="all" spc="300">
                  <a:solidFill>
                    <a:srgbClr val="FEFEFE"/>
                  </a:solidFill>
                  <a:effectLst/>
                  <a:latin typeface="Impact" panose="020B0806030902050204" pitchFamily="34" charset="0"/>
                  <a:ea typeface="Arial Unicode MS" panose="020B0604020202020204" pitchFamily="34" charset="-128"/>
                  <a:cs typeface="Arial Unicode MS" panose="020B0604020202020204" pitchFamily="34" charset="-128"/>
                </a:rPr>
                <a:t>Cloud Native</a:t>
              </a:r>
              <a:endParaRPr lang="de-DE" sz="2400">
                <a:solidFill>
                  <a:srgbClr val="000000"/>
                </a:solidFill>
                <a:effectLst/>
                <a:latin typeface="Helvetica" pitchFamily="2" charset="0"/>
                <a:ea typeface="Arial Unicode MS" panose="020B0604020202020204" pitchFamily="34" charset="-128"/>
                <a:cs typeface="Arial Unicode MS" panose="020B0604020202020204" pitchFamily="34" charset="-128"/>
              </a:endParaRPr>
            </a:p>
          </p:txBody>
        </p:sp>
      </p:grpSp>
      <p:pic>
        <p:nvPicPr>
          <p:cNvPr id="27" name="Grafik 26" descr="Ein Bild, das Text, Buch enthält.&#10;&#10;Automatisch generierte Beschreibung">
            <a:extLst>
              <a:ext uri="{FF2B5EF4-FFF2-40B4-BE49-F238E27FC236}">
                <a16:creationId xmlns:a16="http://schemas.microsoft.com/office/drawing/2014/main" id="{185C4AC7-82EE-8B4B-A088-9825E62BEB5D}"/>
              </a:ext>
            </a:extLst>
          </p:cNvPr>
          <p:cNvPicPr>
            <a:picLocks noChangeAspect="1"/>
          </p:cNvPicPr>
          <p:nvPr/>
        </p:nvPicPr>
        <p:blipFill>
          <a:blip r:embed="rId3"/>
          <a:stretch>
            <a:fillRect/>
          </a:stretch>
        </p:blipFill>
        <p:spPr>
          <a:xfrm>
            <a:off x="10638692" y="398806"/>
            <a:ext cx="1091222" cy="776966"/>
          </a:xfrm>
          <a:prstGeom prst="rect">
            <a:avLst/>
          </a:prstGeom>
        </p:spPr>
      </p:pic>
      <p:sp>
        <p:nvSpPr>
          <p:cNvPr id="28" name="Textfeld 27">
            <a:extLst>
              <a:ext uri="{FF2B5EF4-FFF2-40B4-BE49-F238E27FC236}">
                <a16:creationId xmlns:a16="http://schemas.microsoft.com/office/drawing/2014/main" id="{41E133B0-F1CA-B148-910E-10C31D10A8F2}"/>
              </a:ext>
            </a:extLst>
          </p:cNvPr>
          <p:cNvSpPr txBox="1"/>
          <p:nvPr/>
        </p:nvSpPr>
        <p:spPr>
          <a:xfrm>
            <a:off x="7295648" y="1489598"/>
            <a:ext cx="3104399" cy="1055225"/>
          </a:xfrm>
          <a:prstGeom prst="rect">
            <a:avLst/>
          </a:prstGeom>
          <a:noFill/>
        </p:spPr>
        <p:txBody>
          <a:bodyPr wrap="square" rtlCol="0" anchor="t">
            <a:spAutoFit/>
          </a:bodyPr>
          <a:lstStyle/>
          <a:p>
            <a:pPr>
              <a:lnSpc>
                <a:spcPts val="2480"/>
              </a:lnSpc>
            </a:pPr>
            <a:r>
              <a:rPr lang="de-DE" sz="2400">
                <a:solidFill>
                  <a:schemeClr val="bg1"/>
                </a:solidFill>
                <a:latin typeface="+mj-lt"/>
                <a:ea typeface="Roboto Light" panose="02000000000000000000" pitchFamily="2" charset="0"/>
              </a:rPr>
              <a:t>Netzwerk Software </a:t>
            </a:r>
          </a:p>
          <a:p>
            <a:pPr>
              <a:lnSpc>
                <a:spcPts val="2480"/>
              </a:lnSpc>
            </a:pPr>
            <a:r>
              <a:rPr lang="de-DE" sz="2400">
                <a:solidFill>
                  <a:schemeClr val="bg1"/>
                </a:solidFill>
                <a:latin typeface="+mj-lt"/>
                <a:ea typeface="Roboto Light" panose="02000000000000000000" pitchFamily="2" charset="0"/>
              </a:rPr>
              <a:t>      Engineering </a:t>
            </a:r>
            <a:endParaRPr lang="de-DE" sz="2400">
              <a:solidFill>
                <a:schemeClr val="bg1"/>
              </a:solidFill>
              <a:latin typeface="+mj-lt"/>
              <a:ea typeface="Roboto Light" panose="02000000000000000000" pitchFamily="2" charset="0"/>
              <a:cs typeface="Calibri Light"/>
            </a:endParaRPr>
          </a:p>
          <a:p>
            <a:pPr>
              <a:lnSpc>
                <a:spcPts val="2480"/>
              </a:lnSpc>
            </a:pPr>
            <a:r>
              <a:rPr lang="de-DE" sz="2400">
                <a:solidFill>
                  <a:schemeClr val="bg1"/>
                </a:solidFill>
                <a:latin typeface="+mj-lt"/>
                <a:ea typeface="Roboto Light" panose="02000000000000000000" pitchFamily="2" charset="0"/>
              </a:rPr>
              <a:t>                </a:t>
            </a:r>
            <a:r>
              <a:rPr lang="de-DE" sz="1400">
                <a:solidFill>
                  <a:schemeClr val="bg1"/>
                </a:solidFill>
                <a:latin typeface="+mj-lt"/>
                <a:ea typeface="Roboto Light" panose="02000000000000000000" pitchFamily="2" charset="0"/>
              </a:rPr>
              <a:t>NSE-Tag 12.4.2019</a:t>
            </a:r>
            <a:endParaRPr lang="de-DE" sz="1400">
              <a:solidFill>
                <a:schemeClr val="bg1"/>
              </a:solidFill>
              <a:latin typeface="+mj-lt"/>
              <a:ea typeface="Roboto Light" panose="02000000000000000000" pitchFamily="2" charset="0"/>
              <a:cs typeface="Calibri Light"/>
            </a:endParaRPr>
          </a:p>
        </p:txBody>
      </p:sp>
      <p:sp>
        <p:nvSpPr>
          <p:cNvPr id="26" name="officeArt object">
            <a:extLst>
              <a:ext uri="{FF2B5EF4-FFF2-40B4-BE49-F238E27FC236}">
                <a16:creationId xmlns:a16="http://schemas.microsoft.com/office/drawing/2014/main" id="{0C7B4F8B-FC7D-2B49-9801-55516DEE9801}"/>
              </a:ext>
            </a:extLst>
          </p:cNvPr>
          <p:cNvSpPr/>
          <p:nvPr/>
        </p:nvSpPr>
        <p:spPr>
          <a:xfrm flipH="1">
            <a:off x="7654460" y="3046713"/>
            <a:ext cx="8443233" cy="5318135"/>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29" name="officeArt object">
            <a:extLst>
              <a:ext uri="{FF2B5EF4-FFF2-40B4-BE49-F238E27FC236}">
                <a16:creationId xmlns:a16="http://schemas.microsoft.com/office/drawing/2014/main" id="{84799070-5154-8B49-B2F6-2F75D7AEEADE}"/>
              </a:ext>
            </a:extLst>
          </p:cNvPr>
          <p:cNvSpPr/>
          <p:nvPr/>
        </p:nvSpPr>
        <p:spPr>
          <a:xfrm rot="10800000" flipH="1">
            <a:off x="-931302" y="-690071"/>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Tree>
    <p:extLst>
      <p:ext uri="{BB962C8B-B14F-4D97-AF65-F5344CB8AC3E}">
        <p14:creationId xmlns:p14="http://schemas.microsoft.com/office/powerpoint/2010/main" val="3490493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4206496" y="2062765"/>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Wir nehmen Monitoring dazu</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3</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9" name="Grafik 8" descr="Ein Bild, das Elektronik enthält.&#10;&#10;Automatisch generierte Beschreibung">
            <a:extLst>
              <a:ext uri="{FF2B5EF4-FFF2-40B4-BE49-F238E27FC236}">
                <a16:creationId xmlns:a16="http://schemas.microsoft.com/office/drawing/2014/main" id="{2B49B58F-7AE1-3145-9295-48A3C8B5C46B}"/>
              </a:ext>
            </a:extLst>
          </p:cNvPr>
          <p:cNvPicPr>
            <a:picLocks noChangeAspect="1"/>
          </p:cNvPicPr>
          <p:nvPr/>
        </p:nvPicPr>
        <p:blipFill>
          <a:blip r:embed="rId4"/>
          <a:stretch>
            <a:fillRect/>
          </a:stretch>
        </p:blipFill>
        <p:spPr>
          <a:xfrm>
            <a:off x="947977" y="4301327"/>
            <a:ext cx="1720886" cy="1766984"/>
          </a:xfrm>
          <a:prstGeom prst="rect">
            <a:avLst/>
          </a:prstGeom>
        </p:spPr>
      </p:pic>
      <p:pic>
        <p:nvPicPr>
          <p:cNvPr id="10" name="Grafik 9" descr="Ein Bild, das Tier enthält.&#10;&#10;Automatisch generierte Beschreibung">
            <a:extLst>
              <a:ext uri="{FF2B5EF4-FFF2-40B4-BE49-F238E27FC236}">
                <a16:creationId xmlns:a16="http://schemas.microsoft.com/office/drawing/2014/main" id="{953589A5-7B44-9249-B7E7-0017AC309B30}"/>
              </a:ext>
            </a:extLst>
          </p:cNvPr>
          <p:cNvPicPr>
            <a:picLocks noChangeAspect="1"/>
          </p:cNvPicPr>
          <p:nvPr/>
        </p:nvPicPr>
        <p:blipFill>
          <a:blip r:embed="rId5"/>
          <a:stretch>
            <a:fillRect/>
          </a:stretch>
        </p:blipFill>
        <p:spPr>
          <a:xfrm>
            <a:off x="3936622" y="2900854"/>
            <a:ext cx="2937145" cy="2189041"/>
          </a:xfrm>
          <a:prstGeom prst="rect">
            <a:avLst/>
          </a:prstGeom>
        </p:spPr>
      </p:pic>
      <p:pic>
        <p:nvPicPr>
          <p:cNvPr id="11" name="Grafik 10" descr="Ein Bild, das drinnen, Waffe enthält.&#10;&#10;Automatisch generierte Beschreibung">
            <a:extLst>
              <a:ext uri="{FF2B5EF4-FFF2-40B4-BE49-F238E27FC236}">
                <a16:creationId xmlns:a16="http://schemas.microsoft.com/office/drawing/2014/main" id="{5DA3AEFF-D90E-5247-9DAC-1C2A26D30E4A}"/>
              </a:ext>
            </a:extLst>
          </p:cNvPr>
          <p:cNvPicPr>
            <a:picLocks noChangeAspect="1"/>
          </p:cNvPicPr>
          <p:nvPr/>
        </p:nvPicPr>
        <p:blipFill>
          <a:blip r:embed="rId6"/>
          <a:stretch>
            <a:fillRect/>
          </a:stretch>
        </p:blipFill>
        <p:spPr>
          <a:xfrm rot="20510839">
            <a:off x="2401771" y="4461796"/>
            <a:ext cx="1429433" cy="245560"/>
          </a:xfrm>
          <a:prstGeom prst="rect">
            <a:avLst/>
          </a:prstGeom>
        </p:spPr>
      </p:pic>
      <p:pic>
        <p:nvPicPr>
          <p:cNvPr id="12" name="Grafik 11" descr="Ein Bild, das drinnen, Waffe enthält.&#10;&#10;Automatisch generierte Beschreibung">
            <a:extLst>
              <a:ext uri="{FF2B5EF4-FFF2-40B4-BE49-F238E27FC236}">
                <a16:creationId xmlns:a16="http://schemas.microsoft.com/office/drawing/2014/main" id="{09096C19-0575-B348-BD3E-1F9DD07B7CB4}"/>
              </a:ext>
            </a:extLst>
          </p:cNvPr>
          <p:cNvPicPr>
            <a:picLocks noChangeAspect="1"/>
          </p:cNvPicPr>
          <p:nvPr/>
        </p:nvPicPr>
        <p:blipFill>
          <a:blip r:embed="rId6"/>
          <a:stretch>
            <a:fillRect/>
          </a:stretch>
        </p:blipFill>
        <p:spPr>
          <a:xfrm rot="21447715">
            <a:off x="6850926" y="3804559"/>
            <a:ext cx="1429433" cy="245560"/>
          </a:xfrm>
          <a:prstGeom prst="rect">
            <a:avLst/>
          </a:prstGeom>
        </p:spPr>
      </p:pic>
      <p:grpSp>
        <p:nvGrpSpPr>
          <p:cNvPr id="2" name="Gruppieren 1">
            <a:extLst>
              <a:ext uri="{FF2B5EF4-FFF2-40B4-BE49-F238E27FC236}">
                <a16:creationId xmlns:a16="http://schemas.microsoft.com/office/drawing/2014/main" id="{1A0607BF-F4DC-7143-853B-604F36FAF160}"/>
              </a:ext>
            </a:extLst>
          </p:cNvPr>
          <p:cNvGrpSpPr/>
          <p:nvPr/>
        </p:nvGrpSpPr>
        <p:grpSpPr>
          <a:xfrm>
            <a:off x="8372830" y="2806422"/>
            <a:ext cx="3086310" cy="2677613"/>
            <a:chOff x="8373145" y="1753971"/>
            <a:chExt cx="3086310" cy="2677613"/>
          </a:xfrm>
        </p:grpSpPr>
        <p:grpSp>
          <p:nvGrpSpPr>
            <p:cNvPr id="13" name="Gruppieren 12">
              <a:extLst>
                <a:ext uri="{FF2B5EF4-FFF2-40B4-BE49-F238E27FC236}">
                  <a16:creationId xmlns:a16="http://schemas.microsoft.com/office/drawing/2014/main" id="{A2D5B6EB-7620-8F44-B9F8-DF2AC18C9C9F}"/>
                </a:ext>
              </a:extLst>
            </p:cNvPr>
            <p:cNvGrpSpPr/>
            <p:nvPr/>
          </p:nvGrpSpPr>
          <p:grpSpPr>
            <a:xfrm>
              <a:off x="8373145" y="1753971"/>
              <a:ext cx="3086310" cy="2677613"/>
              <a:chOff x="8622308" y="2833850"/>
              <a:chExt cx="2788195" cy="2287589"/>
            </a:xfrm>
          </p:grpSpPr>
          <p:pic>
            <p:nvPicPr>
              <p:cNvPr id="15" name="Grafik 14" descr="Ein Bild, das Elektronik, Anzeige enthält.&#10;&#10;Automatisch generierte Beschreibung">
                <a:extLst>
                  <a:ext uri="{FF2B5EF4-FFF2-40B4-BE49-F238E27FC236}">
                    <a16:creationId xmlns:a16="http://schemas.microsoft.com/office/drawing/2014/main" id="{97EF8B17-E15C-0143-B082-2B5553768F16}"/>
                  </a:ext>
                </a:extLst>
              </p:cNvPr>
              <p:cNvPicPr>
                <a:picLocks noChangeAspect="1"/>
              </p:cNvPicPr>
              <p:nvPr/>
            </p:nvPicPr>
            <p:blipFill>
              <a:blip r:embed="rId7"/>
              <a:stretch>
                <a:fillRect/>
              </a:stretch>
            </p:blipFill>
            <p:spPr>
              <a:xfrm>
                <a:off x="8622308" y="2833850"/>
                <a:ext cx="2788195" cy="2287589"/>
              </a:xfrm>
              <a:prstGeom prst="rect">
                <a:avLst/>
              </a:prstGeom>
            </p:spPr>
          </p:pic>
          <p:pic>
            <p:nvPicPr>
              <p:cNvPr id="16" name="Grafik 15">
                <a:extLst>
                  <a:ext uri="{FF2B5EF4-FFF2-40B4-BE49-F238E27FC236}">
                    <a16:creationId xmlns:a16="http://schemas.microsoft.com/office/drawing/2014/main" id="{FAF4D9D6-3D79-C344-AFAF-715C8F6185A7}"/>
                  </a:ext>
                </a:extLst>
              </p:cNvPr>
              <p:cNvPicPr>
                <a:picLocks noChangeAspect="1"/>
              </p:cNvPicPr>
              <p:nvPr/>
            </p:nvPicPr>
            <p:blipFill>
              <a:blip r:embed="rId8"/>
              <a:stretch>
                <a:fillRect/>
              </a:stretch>
            </p:blipFill>
            <p:spPr>
              <a:xfrm>
                <a:off x="9509235" y="3466548"/>
                <a:ext cx="1371600" cy="215900"/>
              </a:xfrm>
              <a:prstGeom prst="rect">
                <a:avLst/>
              </a:prstGeom>
            </p:spPr>
          </p:pic>
          <p:pic>
            <p:nvPicPr>
              <p:cNvPr id="17" name="Grafik 16">
                <a:extLst>
                  <a:ext uri="{FF2B5EF4-FFF2-40B4-BE49-F238E27FC236}">
                    <a16:creationId xmlns:a16="http://schemas.microsoft.com/office/drawing/2014/main" id="{7AEEC072-3B05-8348-9189-E92206FCBF1D}"/>
                  </a:ext>
                </a:extLst>
              </p:cNvPr>
              <p:cNvPicPr>
                <a:picLocks noChangeAspect="1"/>
              </p:cNvPicPr>
              <p:nvPr/>
            </p:nvPicPr>
            <p:blipFill>
              <a:blip r:embed="rId8"/>
              <a:stretch>
                <a:fillRect/>
              </a:stretch>
            </p:blipFill>
            <p:spPr>
              <a:xfrm>
                <a:off x="9330605" y="3682448"/>
                <a:ext cx="1371600" cy="215900"/>
              </a:xfrm>
              <a:prstGeom prst="rect">
                <a:avLst/>
              </a:prstGeom>
            </p:spPr>
          </p:pic>
        </p:grpSp>
        <p:pic>
          <p:nvPicPr>
            <p:cNvPr id="18" name="Grafik 17" descr="Ein Bild, das Monitor enthält.&#10;&#10;Automatisch generierte Beschreibung">
              <a:extLst>
                <a:ext uri="{FF2B5EF4-FFF2-40B4-BE49-F238E27FC236}">
                  <a16:creationId xmlns:a16="http://schemas.microsoft.com/office/drawing/2014/main" id="{E0BCCFBC-1E0E-7C46-B485-7B14395997DB}"/>
                </a:ext>
              </a:extLst>
            </p:cNvPr>
            <p:cNvPicPr>
              <a:picLocks noChangeAspect="1"/>
            </p:cNvPicPr>
            <p:nvPr/>
          </p:nvPicPr>
          <p:blipFill>
            <a:blip r:embed="rId9"/>
            <a:stretch>
              <a:fillRect/>
            </a:stretch>
          </p:blipFill>
          <p:spPr>
            <a:xfrm>
              <a:off x="8662541" y="2398105"/>
              <a:ext cx="1581412" cy="837188"/>
            </a:xfrm>
            <a:prstGeom prst="rect">
              <a:avLst/>
            </a:prstGeom>
          </p:spPr>
        </p:pic>
        <p:pic>
          <p:nvPicPr>
            <p:cNvPr id="19" name="Grafik 18">
              <a:extLst>
                <a:ext uri="{FF2B5EF4-FFF2-40B4-BE49-F238E27FC236}">
                  <a16:creationId xmlns:a16="http://schemas.microsoft.com/office/drawing/2014/main" id="{6EF0AAD0-63B3-2B4F-81B6-365DC12BBA40}"/>
                </a:ext>
              </a:extLst>
            </p:cNvPr>
            <p:cNvPicPr>
              <a:picLocks noChangeAspect="1"/>
            </p:cNvPicPr>
            <p:nvPr/>
          </p:nvPicPr>
          <p:blipFill>
            <a:blip r:embed="rId10"/>
            <a:stretch>
              <a:fillRect/>
            </a:stretch>
          </p:blipFill>
          <p:spPr>
            <a:xfrm>
              <a:off x="10423534" y="2435725"/>
              <a:ext cx="834438" cy="799568"/>
            </a:xfrm>
            <a:prstGeom prst="rect">
              <a:avLst/>
            </a:prstGeom>
          </p:spPr>
        </p:pic>
      </p:grpSp>
      <p:sp>
        <p:nvSpPr>
          <p:cNvPr id="20" name="Titel 1">
            <a:extLst>
              <a:ext uri="{FF2B5EF4-FFF2-40B4-BE49-F238E27FC236}">
                <a16:creationId xmlns:a16="http://schemas.microsoft.com/office/drawing/2014/main" id="{391F01E3-05FD-3843-AF6D-06B15167FF73}"/>
              </a:ext>
            </a:extLst>
          </p:cNvPr>
          <p:cNvSpPr txBox="1">
            <a:spLocks/>
          </p:cNvSpPr>
          <p:nvPr/>
        </p:nvSpPr>
        <p:spPr>
          <a:xfrm>
            <a:off x="8462785" y="5568673"/>
            <a:ext cx="2907027" cy="76270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3600">
                <a:solidFill>
                  <a:schemeClr val="bg1"/>
                </a:solidFill>
                <a:latin typeface="DengXian" panose="02010600030101010101" pitchFamily="2" charset="-122"/>
                <a:ea typeface="DengXian" panose="02010600030101010101" pitchFamily="2" charset="-122"/>
                <a:cs typeface="Consolas" panose="020B0609020204030204" pitchFamily="49" charset="0"/>
              </a:rPr>
              <a:t>Monitoring</a:t>
            </a:r>
          </a:p>
        </p:txBody>
      </p:sp>
      <p:grpSp>
        <p:nvGrpSpPr>
          <p:cNvPr id="21" name="Gruppieren 20">
            <a:extLst>
              <a:ext uri="{FF2B5EF4-FFF2-40B4-BE49-F238E27FC236}">
                <a16:creationId xmlns:a16="http://schemas.microsoft.com/office/drawing/2014/main" id="{9E810BFB-EBF9-8745-B344-DCCD91408927}"/>
              </a:ext>
            </a:extLst>
          </p:cNvPr>
          <p:cNvGrpSpPr/>
          <p:nvPr/>
        </p:nvGrpSpPr>
        <p:grpSpPr>
          <a:xfrm>
            <a:off x="4476291" y="3653112"/>
            <a:ext cx="597987" cy="586220"/>
            <a:chOff x="4486354" y="5249217"/>
            <a:chExt cx="597987" cy="586220"/>
          </a:xfrm>
        </p:grpSpPr>
        <p:pic>
          <p:nvPicPr>
            <p:cNvPr id="22" name="Grafik 21">
              <a:extLst>
                <a:ext uri="{FF2B5EF4-FFF2-40B4-BE49-F238E27FC236}">
                  <a16:creationId xmlns:a16="http://schemas.microsoft.com/office/drawing/2014/main" id="{0D3DF7C0-086C-B84E-8EF7-1F225EA1FC82}"/>
                </a:ext>
              </a:extLst>
            </p:cNvPr>
            <p:cNvPicPr>
              <a:picLocks noChangeAspect="1"/>
            </p:cNvPicPr>
            <p:nvPr/>
          </p:nvPicPr>
          <p:blipFill>
            <a:blip r:embed="rId11">
              <a:alphaModFix amt="33000"/>
            </a:blip>
            <a:stretch>
              <a:fillRect/>
            </a:stretch>
          </p:blipFill>
          <p:spPr>
            <a:xfrm>
              <a:off x="4527420" y="5329390"/>
              <a:ext cx="541079" cy="506047"/>
            </a:xfrm>
            <a:prstGeom prst="rect">
              <a:avLst/>
            </a:prstGeom>
          </p:spPr>
        </p:pic>
        <p:sp>
          <p:nvSpPr>
            <p:cNvPr id="23" name="Titel 1">
              <a:extLst>
                <a:ext uri="{FF2B5EF4-FFF2-40B4-BE49-F238E27FC236}">
                  <a16:creationId xmlns:a16="http://schemas.microsoft.com/office/drawing/2014/main" id="{19CAE6BE-227A-B848-8C6E-DBE9FCBE7B39}"/>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grpSp>
        <p:nvGrpSpPr>
          <p:cNvPr id="24" name="Gruppieren 23">
            <a:extLst>
              <a:ext uri="{FF2B5EF4-FFF2-40B4-BE49-F238E27FC236}">
                <a16:creationId xmlns:a16="http://schemas.microsoft.com/office/drawing/2014/main" id="{10E89BE8-DC18-2746-855F-D1C05E1E66C1}"/>
              </a:ext>
            </a:extLst>
          </p:cNvPr>
          <p:cNvGrpSpPr/>
          <p:nvPr/>
        </p:nvGrpSpPr>
        <p:grpSpPr>
          <a:xfrm>
            <a:off x="5100083" y="3653264"/>
            <a:ext cx="597987" cy="586220"/>
            <a:chOff x="4486354" y="5249217"/>
            <a:chExt cx="597987" cy="586220"/>
          </a:xfrm>
        </p:grpSpPr>
        <p:pic>
          <p:nvPicPr>
            <p:cNvPr id="25" name="Grafik 24">
              <a:extLst>
                <a:ext uri="{FF2B5EF4-FFF2-40B4-BE49-F238E27FC236}">
                  <a16:creationId xmlns:a16="http://schemas.microsoft.com/office/drawing/2014/main" id="{21A188FE-83D0-764F-ABDD-DFBEC90FCEAE}"/>
                </a:ext>
              </a:extLst>
            </p:cNvPr>
            <p:cNvPicPr>
              <a:picLocks noChangeAspect="1"/>
            </p:cNvPicPr>
            <p:nvPr/>
          </p:nvPicPr>
          <p:blipFill>
            <a:blip r:embed="rId11">
              <a:alphaModFix amt="33000"/>
            </a:blip>
            <a:stretch>
              <a:fillRect/>
            </a:stretch>
          </p:blipFill>
          <p:spPr>
            <a:xfrm>
              <a:off x="4527420" y="5329390"/>
              <a:ext cx="541079" cy="506047"/>
            </a:xfrm>
            <a:prstGeom prst="rect">
              <a:avLst/>
            </a:prstGeom>
          </p:spPr>
        </p:pic>
        <p:sp>
          <p:nvSpPr>
            <p:cNvPr id="27" name="Titel 1">
              <a:extLst>
                <a:ext uri="{FF2B5EF4-FFF2-40B4-BE49-F238E27FC236}">
                  <a16:creationId xmlns:a16="http://schemas.microsoft.com/office/drawing/2014/main" id="{478BA160-FDF4-BD4D-BB64-06A960606224}"/>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grpSp>
        <p:nvGrpSpPr>
          <p:cNvPr id="28" name="Gruppieren 27">
            <a:extLst>
              <a:ext uri="{FF2B5EF4-FFF2-40B4-BE49-F238E27FC236}">
                <a16:creationId xmlns:a16="http://schemas.microsoft.com/office/drawing/2014/main" id="{D716B06F-9CC2-5D4A-A567-38205EBC5AD3}"/>
              </a:ext>
            </a:extLst>
          </p:cNvPr>
          <p:cNvGrpSpPr/>
          <p:nvPr/>
        </p:nvGrpSpPr>
        <p:grpSpPr>
          <a:xfrm>
            <a:off x="5746142" y="3656174"/>
            <a:ext cx="597987" cy="586220"/>
            <a:chOff x="4486354" y="5249217"/>
            <a:chExt cx="597987" cy="586220"/>
          </a:xfrm>
        </p:grpSpPr>
        <p:pic>
          <p:nvPicPr>
            <p:cNvPr id="29" name="Grafik 28">
              <a:extLst>
                <a:ext uri="{FF2B5EF4-FFF2-40B4-BE49-F238E27FC236}">
                  <a16:creationId xmlns:a16="http://schemas.microsoft.com/office/drawing/2014/main" id="{F58409D8-FDF0-4C42-A32F-2478AD41E2F0}"/>
                </a:ext>
              </a:extLst>
            </p:cNvPr>
            <p:cNvPicPr>
              <a:picLocks noChangeAspect="1"/>
            </p:cNvPicPr>
            <p:nvPr/>
          </p:nvPicPr>
          <p:blipFill>
            <a:blip r:embed="rId11">
              <a:alphaModFix amt="33000"/>
            </a:blip>
            <a:stretch>
              <a:fillRect/>
            </a:stretch>
          </p:blipFill>
          <p:spPr>
            <a:xfrm>
              <a:off x="4527420" y="5329390"/>
              <a:ext cx="541079" cy="506047"/>
            </a:xfrm>
            <a:prstGeom prst="rect">
              <a:avLst/>
            </a:prstGeom>
          </p:spPr>
        </p:pic>
        <p:sp>
          <p:nvSpPr>
            <p:cNvPr id="30" name="Titel 1">
              <a:extLst>
                <a:ext uri="{FF2B5EF4-FFF2-40B4-BE49-F238E27FC236}">
                  <a16:creationId xmlns:a16="http://schemas.microsoft.com/office/drawing/2014/main" id="{0C6888F4-1B4E-0C40-9E94-F025CDD6CCA0}"/>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spTree>
    <p:extLst>
      <p:ext uri="{BB962C8B-B14F-4D97-AF65-F5344CB8AC3E}">
        <p14:creationId xmlns:p14="http://schemas.microsoft.com/office/powerpoint/2010/main" val="619899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4206496" y="2062765"/>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Wir haben ein Problem!</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3</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9" name="Grafik 8" descr="Ein Bild, das Elektronik enthält.&#10;&#10;Automatisch generierte Beschreibung">
            <a:extLst>
              <a:ext uri="{FF2B5EF4-FFF2-40B4-BE49-F238E27FC236}">
                <a16:creationId xmlns:a16="http://schemas.microsoft.com/office/drawing/2014/main" id="{2B49B58F-7AE1-3145-9295-48A3C8B5C46B}"/>
              </a:ext>
            </a:extLst>
          </p:cNvPr>
          <p:cNvPicPr>
            <a:picLocks noChangeAspect="1"/>
          </p:cNvPicPr>
          <p:nvPr/>
        </p:nvPicPr>
        <p:blipFill>
          <a:blip r:embed="rId4"/>
          <a:stretch>
            <a:fillRect/>
          </a:stretch>
        </p:blipFill>
        <p:spPr>
          <a:xfrm>
            <a:off x="947977" y="4301327"/>
            <a:ext cx="1720886" cy="1766984"/>
          </a:xfrm>
          <a:prstGeom prst="rect">
            <a:avLst/>
          </a:prstGeom>
        </p:spPr>
      </p:pic>
      <p:pic>
        <p:nvPicPr>
          <p:cNvPr id="10" name="Grafik 9" descr="Ein Bild, das Tier enthält.&#10;&#10;Automatisch generierte Beschreibung">
            <a:extLst>
              <a:ext uri="{FF2B5EF4-FFF2-40B4-BE49-F238E27FC236}">
                <a16:creationId xmlns:a16="http://schemas.microsoft.com/office/drawing/2014/main" id="{953589A5-7B44-9249-B7E7-0017AC309B30}"/>
              </a:ext>
            </a:extLst>
          </p:cNvPr>
          <p:cNvPicPr>
            <a:picLocks noChangeAspect="1"/>
          </p:cNvPicPr>
          <p:nvPr/>
        </p:nvPicPr>
        <p:blipFill>
          <a:blip r:embed="rId5"/>
          <a:stretch>
            <a:fillRect/>
          </a:stretch>
        </p:blipFill>
        <p:spPr>
          <a:xfrm>
            <a:off x="3936622" y="2900854"/>
            <a:ext cx="2937145" cy="2189041"/>
          </a:xfrm>
          <a:prstGeom prst="rect">
            <a:avLst/>
          </a:prstGeom>
        </p:spPr>
      </p:pic>
      <p:pic>
        <p:nvPicPr>
          <p:cNvPr id="11" name="Grafik 10" descr="Ein Bild, das drinnen, Waffe enthält.&#10;&#10;Automatisch generierte Beschreibung">
            <a:extLst>
              <a:ext uri="{FF2B5EF4-FFF2-40B4-BE49-F238E27FC236}">
                <a16:creationId xmlns:a16="http://schemas.microsoft.com/office/drawing/2014/main" id="{5DA3AEFF-D90E-5247-9DAC-1C2A26D30E4A}"/>
              </a:ext>
            </a:extLst>
          </p:cNvPr>
          <p:cNvPicPr>
            <a:picLocks noChangeAspect="1"/>
          </p:cNvPicPr>
          <p:nvPr/>
        </p:nvPicPr>
        <p:blipFill>
          <a:blip r:embed="rId6"/>
          <a:stretch>
            <a:fillRect/>
          </a:stretch>
        </p:blipFill>
        <p:spPr>
          <a:xfrm rot="20510839">
            <a:off x="2401771" y="4461796"/>
            <a:ext cx="1429433" cy="245560"/>
          </a:xfrm>
          <a:prstGeom prst="rect">
            <a:avLst/>
          </a:prstGeom>
        </p:spPr>
      </p:pic>
      <p:pic>
        <p:nvPicPr>
          <p:cNvPr id="12" name="Grafik 11" descr="Ein Bild, das drinnen, Waffe enthält.&#10;&#10;Automatisch generierte Beschreibung">
            <a:extLst>
              <a:ext uri="{FF2B5EF4-FFF2-40B4-BE49-F238E27FC236}">
                <a16:creationId xmlns:a16="http://schemas.microsoft.com/office/drawing/2014/main" id="{09096C19-0575-B348-BD3E-1F9DD07B7CB4}"/>
              </a:ext>
            </a:extLst>
          </p:cNvPr>
          <p:cNvPicPr>
            <a:picLocks noChangeAspect="1"/>
          </p:cNvPicPr>
          <p:nvPr/>
        </p:nvPicPr>
        <p:blipFill>
          <a:blip r:embed="rId6"/>
          <a:stretch>
            <a:fillRect/>
          </a:stretch>
        </p:blipFill>
        <p:spPr>
          <a:xfrm rot="21447715">
            <a:off x="6850926" y="3804559"/>
            <a:ext cx="1429433" cy="245560"/>
          </a:xfrm>
          <a:prstGeom prst="rect">
            <a:avLst/>
          </a:prstGeom>
        </p:spPr>
      </p:pic>
      <p:sp>
        <p:nvSpPr>
          <p:cNvPr id="20" name="Titel 1">
            <a:extLst>
              <a:ext uri="{FF2B5EF4-FFF2-40B4-BE49-F238E27FC236}">
                <a16:creationId xmlns:a16="http://schemas.microsoft.com/office/drawing/2014/main" id="{391F01E3-05FD-3843-AF6D-06B15167FF73}"/>
              </a:ext>
            </a:extLst>
          </p:cNvPr>
          <p:cNvSpPr txBox="1">
            <a:spLocks/>
          </p:cNvSpPr>
          <p:nvPr/>
        </p:nvSpPr>
        <p:spPr>
          <a:xfrm>
            <a:off x="8462785" y="5568673"/>
            <a:ext cx="2907027" cy="76270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3600">
                <a:solidFill>
                  <a:schemeClr val="bg1"/>
                </a:solidFill>
                <a:latin typeface="DengXian" panose="02010600030101010101" pitchFamily="2" charset="-122"/>
                <a:ea typeface="DengXian" panose="02010600030101010101" pitchFamily="2" charset="-122"/>
                <a:cs typeface="Consolas" panose="020B0609020204030204" pitchFamily="49" charset="0"/>
              </a:rPr>
              <a:t>Monitoring</a:t>
            </a:r>
          </a:p>
        </p:txBody>
      </p:sp>
      <p:grpSp>
        <p:nvGrpSpPr>
          <p:cNvPr id="21" name="Gruppieren 20">
            <a:extLst>
              <a:ext uri="{FF2B5EF4-FFF2-40B4-BE49-F238E27FC236}">
                <a16:creationId xmlns:a16="http://schemas.microsoft.com/office/drawing/2014/main" id="{9E810BFB-EBF9-8745-B344-DCCD91408927}"/>
              </a:ext>
            </a:extLst>
          </p:cNvPr>
          <p:cNvGrpSpPr/>
          <p:nvPr/>
        </p:nvGrpSpPr>
        <p:grpSpPr>
          <a:xfrm>
            <a:off x="4476291" y="3653112"/>
            <a:ext cx="597987" cy="586220"/>
            <a:chOff x="4486354" y="5249217"/>
            <a:chExt cx="597987" cy="586220"/>
          </a:xfrm>
        </p:grpSpPr>
        <p:pic>
          <p:nvPicPr>
            <p:cNvPr id="22" name="Grafik 21">
              <a:extLst>
                <a:ext uri="{FF2B5EF4-FFF2-40B4-BE49-F238E27FC236}">
                  <a16:creationId xmlns:a16="http://schemas.microsoft.com/office/drawing/2014/main" id="{0D3DF7C0-086C-B84E-8EF7-1F225EA1FC82}"/>
                </a:ext>
              </a:extLst>
            </p:cNvPr>
            <p:cNvPicPr>
              <a:picLocks noChangeAspect="1"/>
            </p:cNvPicPr>
            <p:nvPr/>
          </p:nvPicPr>
          <p:blipFill>
            <a:blip r:embed="rId7">
              <a:alphaModFix amt="33000"/>
            </a:blip>
            <a:stretch>
              <a:fillRect/>
            </a:stretch>
          </p:blipFill>
          <p:spPr>
            <a:xfrm>
              <a:off x="4527420" y="5329390"/>
              <a:ext cx="541079" cy="506047"/>
            </a:xfrm>
            <a:prstGeom prst="rect">
              <a:avLst/>
            </a:prstGeom>
          </p:spPr>
        </p:pic>
        <p:sp>
          <p:nvSpPr>
            <p:cNvPr id="23" name="Titel 1">
              <a:extLst>
                <a:ext uri="{FF2B5EF4-FFF2-40B4-BE49-F238E27FC236}">
                  <a16:creationId xmlns:a16="http://schemas.microsoft.com/office/drawing/2014/main" id="{19CAE6BE-227A-B848-8C6E-DBE9FCBE7B39}"/>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grpSp>
        <p:nvGrpSpPr>
          <p:cNvPr id="24" name="Gruppieren 23">
            <a:extLst>
              <a:ext uri="{FF2B5EF4-FFF2-40B4-BE49-F238E27FC236}">
                <a16:creationId xmlns:a16="http://schemas.microsoft.com/office/drawing/2014/main" id="{10E89BE8-DC18-2746-855F-D1C05E1E66C1}"/>
              </a:ext>
            </a:extLst>
          </p:cNvPr>
          <p:cNvGrpSpPr/>
          <p:nvPr/>
        </p:nvGrpSpPr>
        <p:grpSpPr>
          <a:xfrm>
            <a:off x="5100083" y="3653264"/>
            <a:ext cx="597987" cy="586220"/>
            <a:chOff x="4486354" y="5249217"/>
            <a:chExt cx="597987" cy="586220"/>
          </a:xfrm>
        </p:grpSpPr>
        <p:pic>
          <p:nvPicPr>
            <p:cNvPr id="25" name="Grafik 24">
              <a:extLst>
                <a:ext uri="{FF2B5EF4-FFF2-40B4-BE49-F238E27FC236}">
                  <a16:creationId xmlns:a16="http://schemas.microsoft.com/office/drawing/2014/main" id="{21A188FE-83D0-764F-ABDD-DFBEC90FCEAE}"/>
                </a:ext>
              </a:extLst>
            </p:cNvPr>
            <p:cNvPicPr>
              <a:picLocks noChangeAspect="1"/>
            </p:cNvPicPr>
            <p:nvPr/>
          </p:nvPicPr>
          <p:blipFill>
            <a:blip r:embed="rId7">
              <a:alphaModFix amt="33000"/>
            </a:blip>
            <a:stretch>
              <a:fillRect/>
            </a:stretch>
          </p:blipFill>
          <p:spPr>
            <a:xfrm>
              <a:off x="4527420" y="5329390"/>
              <a:ext cx="541079" cy="506047"/>
            </a:xfrm>
            <a:prstGeom prst="rect">
              <a:avLst/>
            </a:prstGeom>
          </p:spPr>
        </p:pic>
        <p:sp>
          <p:nvSpPr>
            <p:cNvPr id="27" name="Titel 1">
              <a:extLst>
                <a:ext uri="{FF2B5EF4-FFF2-40B4-BE49-F238E27FC236}">
                  <a16:creationId xmlns:a16="http://schemas.microsoft.com/office/drawing/2014/main" id="{478BA160-FDF4-BD4D-BB64-06A960606224}"/>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grpSp>
        <p:nvGrpSpPr>
          <p:cNvPr id="28" name="Gruppieren 27">
            <a:extLst>
              <a:ext uri="{FF2B5EF4-FFF2-40B4-BE49-F238E27FC236}">
                <a16:creationId xmlns:a16="http://schemas.microsoft.com/office/drawing/2014/main" id="{D716B06F-9CC2-5D4A-A567-38205EBC5AD3}"/>
              </a:ext>
            </a:extLst>
          </p:cNvPr>
          <p:cNvGrpSpPr/>
          <p:nvPr/>
        </p:nvGrpSpPr>
        <p:grpSpPr>
          <a:xfrm>
            <a:off x="5746142" y="3656174"/>
            <a:ext cx="597987" cy="586220"/>
            <a:chOff x="4486354" y="5249217"/>
            <a:chExt cx="597987" cy="586220"/>
          </a:xfrm>
        </p:grpSpPr>
        <p:pic>
          <p:nvPicPr>
            <p:cNvPr id="29" name="Grafik 28">
              <a:extLst>
                <a:ext uri="{FF2B5EF4-FFF2-40B4-BE49-F238E27FC236}">
                  <a16:creationId xmlns:a16="http://schemas.microsoft.com/office/drawing/2014/main" id="{F58409D8-FDF0-4C42-A32F-2478AD41E2F0}"/>
                </a:ext>
              </a:extLst>
            </p:cNvPr>
            <p:cNvPicPr>
              <a:picLocks noChangeAspect="1"/>
            </p:cNvPicPr>
            <p:nvPr/>
          </p:nvPicPr>
          <p:blipFill>
            <a:blip r:embed="rId7">
              <a:alphaModFix amt="33000"/>
            </a:blip>
            <a:stretch>
              <a:fillRect/>
            </a:stretch>
          </p:blipFill>
          <p:spPr>
            <a:xfrm>
              <a:off x="4527420" y="5329390"/>
              <a:ext cx="541079" cy="506047"/>
            </a:xfrm>
            <a:prstGeom prst="rect">
              <a:avLst/>
            </a:prstGeom>
          </p:spPr>
        </p:pic>
        <p:sp>
          <p:nvSpPr>
            <p:cNvPr id="30" name="Titel 1">
              <a:extLst>
                <a:ext uri="{FF2B5EF4-FFF2-40B4-BE49-F238E27FC236}">
                  <a16:creationId xmlns:a16="http://schemas.microsoft.com/office/drawing/2014/main" id="{0C6888F4-1B4E-0C40-9E94-F025CDD6CCA0}"/>
                </a:ext>
              </a:extLst>
            </p:cNvPr>
            <p:cNvSpPr txBox="1">
              <a:spLocks/>
            </p:cNvSpPr>
            <p:nvPr/>
          </p:nvSpPr>
          <p:spPr>
            <a:xfrm>
              <a:off x="4486354" y="5249217"/>
              <a:ext cx="597987" cy="56161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endParaRPr lang="de-DE" sz="2400">
                <a:ea typeface="DengXian" panose="02010600030101010101" pitchFamily="2" charset="-122"/>
                <a:cs typeface="Consolas" panose="020B0609020204030204" pitchFamily="49" charset="0"/>
              </a:endParaRPr>
            </a:p>
          </p:txBody>
        </p:sp>
      </p:grpSp>
      <p:pic>
        <p:nvPicPr>
          <p:cNvPr id="31" name="Grafik 30">
            <a:extLst>
              <a:ext uri="{FF2B5EF4-FFF2-40B4-BE49-F238E27FC236}">
                <a16:creationId xmlns:a16="http://schemas.microsoft.com/office/drawing/2014/main" id="{8916BF42-BBC3-EF4A-A117-97831F15CD75}"/>
              </a:ext>
            </a:extLst>
          </p:cNvPr>
          <p:cNvPicPr>
            <a:picLocks noChangeAspect="1"/>
          </p:cNvPicPr>
          <p:nvPr/>
        </p:nvPicPr>
        <p:blipFill>
          <a:blip r:embed="rId8"/>
          <a:stretch>
            <a:fillRect/>
          </a:stretch>
        </p:blipFill>
        <p:spPr>
          <a:xfrm>
            <a:off x="4861195" y="3294993"/>
            <a:ext cx="1136591" cy="1136591"/>
          </a:xfrm>
          <a:prstGeom prst="rect">
            <a:avLst/>
          </a:prstGeom>
        </p:spPr>
      </p:pic>
      <p:grpSp>
        <p:nvGrpSpPr>
          <p:cNvPr id="39" name="Gruppieren 38">
            <a:extLst>
              <a:ext uri="{FF2B5EF4-FFF2-40B4-BE49-F238E27FC236}">
                <a16:creationId xmlns:a16="http://schemas.microsoft.com/office/drawing/2014/main" id="{DA40C863-17C4-9541-A024-5E509B547C2F}"/>
              </a:ext>
            </a:extLst>
          </p:cNvPr>
          <p:cNvGrpSpPr/>
          <p:nvPr/>
        </p:nvGrpSpPr>
        <p:grpSpPr>
          <a:xfrm>
            <a:off x="8462785" y="2782601"/>
            <a:ext cx="3086310" cy="2677613"/>
            <a:chOff x="8622308" y="2833850"/>
            <a:chExt cx="2788195" cy="2287589"/>
          </a:xfrm>
        </p:grpSpPr>
        <p:pic>
          <p:nvPicPr>
            <p:cNvPr id="40" name="Grafik 39" descr="Ein Bild, das Elektronik, Anzeige enthält.&#10;&#10;Automatisch generierte Beschreibung">
              <a:extLst>
                <a:ext uri="{FF2B5EF4-FFF2-40B4-BE49-F238E27FC236}">
                  <a16:creationId xmlns:a16="http://schemas.microsoft.com/office/drawing/2014/main" id="{28C49CC2-D6A5-E64D-A3AD-084A8BAE2987}"/>
                </a:ext>
              </a:extLst>
            </p:cNvPr>
            <p:cNvPicPr>
              <a:picLocks noChangeAspect="1"/>
            </p:cNvPicPr>
            <p:nvPr/>
          </p:nvPicPr>
          <p:blipFill>
            <a:blip r:embed="rId9"/>
            <a:stretch>
              <a:fillRect/>
            </a:stretch>
          </p:blipFill>
          <p:spPr>
            <a:xfrm>
              <a:off x="8622308" y="2833850"/>
              <a:ext cx="2788195" cy="2287589"/>
            </a:xfrm>
            <a:prstGeom prst="rect">
              <a:avLst/>
            </a:prstGeom>
          </p:spPr>
        </p:pic>
        <p:pic>
          <p:nvPicPr>
            <p:cNvPr id="41" name="Grafik 40">
              <a:extLst>
                <a:ext uri="{FF2B5EF4-FFF2-40B4-BE49-F238E27FC236}">
                  <a16:creationId xmlns:a16="http://schemas.microsoft.com/office/drawing/2014/main" id="{BCD75B65-10A0-D946-8A6C-7D2031FDBEFF}"/>
                </a:ext>
              </a:extLst>
            </p:cNvPr>
            <p:cNvPicPr>
              <a:picLocks noChangeAspect="1"/>
            </p:cNvPicPr>
            <p:nvPr/>
          </p:nvPicPr>
          <p:blipFill>
            <a:blip r:embed="rId10"/>
            <a:stretch>
              <a:fillRect/>
            </a:stretch>
          </p:blipFill>
          <p:spPr>
            <a:xfrm>
              <a:off x="9509235" y="3466548"/>
              <a:ext cx="1371600" cy="215900"/>
            </a:xfrm>
            <a:prstGeom prst="rect">
              <a:avLst/>
            </a:prstGeom>
          </p:spPr>
        </p:pic>
        <p:pic>
          <p:nvPicPr>
            <p:cNvPr id="42" name="Grafik 41">
              <a:extLst>
                <a:ext uri="{FF2B5EF4-FFF2-40B4-BE49-F238E27FC236}">
                  <a16:creationId xmlns:a16="http://schemas.microsoft.com/office/drawing/2014/main" id="{780B03C0-D402-0B4D-9558-D15AF7C16817}"/>
                </a:ext>
              </a:extLst>
            </p:cNvPr>
            <p:cNvPicPr>
              <a:picLocks noChangeAspect="1"/>
            </p:cNvPicPr>
            <p:nvPr/>
          </p:nvPicPr>
          <p:blipFill>
            <a:blip r:embed="rId10"/>
            <a:stretch>
              <a:fillRect/>
            </a:stretch>
          </p:blipFill>
          <p:spPr>
            <a:xfrm>
              <a:off x="9330605" y="3682448"/>
              <a:ext cx="1371600" cy="215900"/>
            </a:xfrm>
            <a:prstGeom prst="rect">
              <a:avLst/>
            </a:prstGeom>
          </p:spPr>
        </p:pic>
      </p:grpSp>
      <p:pic>
        <p:nvPicPr>
          <p:cNvPr id="43" name="Grafik 42" descr="Ein Bild, das Schild, Objekt, draußen enthält.&#10;&#10;Automatisch generierte Beschreibung">
            <a:extLst>
              <a:ext uri="{FF2B5EF4-FFF2-40B4-BE49-F238E27FC236}">
                <a16:creationId xmlns:a16="http://schemas.microsoft.com/office/drawing/2014/main" id="{BB00201D-CEBE-FA47-B3E0-B4AF2373703A}"/>
              </a:ext>
            </a:extLst>
          </p:cNvPr>
          <p:cNvPicPr>
            <a:picLocks noChangeAspect="1"/>
          </p:cNvPicPr>
          <p:nvPr/>
        </p:nvPicPr>
        <p:blipFill>
          <a:blip r:embed="rId11"/>
          <a:stretch>
            <a:fillRect/>
          </a:stretch>
        </p:blipFill>
        <p:spPr>
          <a:xfrm>
            <a:off x="9439693" y="3228576"/>
            <a:ext cx="1132490" cy="1132490"/>
          </a:xfrm>
          <a:prstGeom prst="rect">
            <a:avLst/>
          </a:prstGeom>
        </p:spPr>
      </p:pic>
    </p:spTree>
    <p:extLst>
      <p:ext uri="{BB962C8B-B14F-4D97-AF65-F5344CB8AC3E}">
        <p14:creationId xmlns:p14="http://schemas.microsoft.com/office/powerpoint/2010/main" val="9255360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5085375" y="1533179"/>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Hands-on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3</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8" name="Titel 1">
            <a:extLst>
              <a:ext uri="{FF2B5EF4-FFF2-40B4-BE49-F238E27FC236}">
                <a16:creationId xmlns:a16="http://schemas.microsoft.com/office/drawing/2014/main" id="{D3395D4D-B6CD-A840-AF45-99B751B7CA33}"/>
              </a:ext>
            </a:extLst>
          </p:cNvPr>
          <p:cNvSpPr txBox="1">
            <a:spLocks/>
          </p:cNvSpPr>
          <p:nvPr/>
        </p:nvSpPr>
        <p:spPr>
          <a:xfrm>
            <a:off x="4315579" y="2022233"/>
            <a:ext cx="10988566" cy="81949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1)       Suchen Sie nach dem Fehler in      </a:t>
            </a:r>
            <a:br>
              <a:rPr lang="de-DE" sz="2400">
                <a:solidFill>
                  <a:schemeClr val="bg1"/>
                </a:solidFill>
                <a:ea typeface="DengXian" panose="02010600030101010101" pitchFamily="2" charset="-122"/>
                <a:cs typeface="Courier New" panose="02070309020205020404" pitchFamily="49" charset="0"/>
              </a:rPr>
            </a:br>
            <a:r>
              <a:rPr lang="de-DE" sz="2400">
                <a:solidFill>
                  <a:schemeClr val="bg1"/>
                </a:solidFill>
                <a:ea typeface="DengXian" panose="02010600030101010101" pitchFamily="2" charset="-122"/>
                <a:cs typeface="Courier New" panose="02070309020205020404" pitchFamily="49" charset="0"/>
              </a:rPr>
              <a:t>           </a:t>
            </a:r>
            <a:r>
              <a:rPr lang="de-DE" sz="2400" err="1">
                <a:solidFill>
                  <a:schemeClr val="bg1"/>
                </a:solidFill>
                <a:latin typeface="Courier New" panose="02070309020205020404" pitchFamily="49" charset="0"/>
                <a:ea typeface="DengXian" panose="02010600030101010101" pitchFamily="2" charset="-122"/>
                <a:cs typeface="Courier New" panose="02070309020205020404" pitchFamily="49" charset="0"/>
              </a:rPr>
              <a:t>serverless_functions</a:t>
            </a: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a:t>
            </a:r>
            <a:r>
              <a:rPr lang="de-DE" sz="2400" err="1">
                <a:solidFill>
                  <a:schemeClr val="bg1"/>
                </a:solidFill>
                <a:latin typeface="Courier New" panose="02070309020205020404" pitchFamily="49" charset="0"/>
                <a:ea typeface="DengXian" panose="02010600030101010101" pitchFamily="2" charset="-122"/>
                <a:cs typeface="Courier New" panose="02070309020205020404" pitchFamily="49" charset="0"/>
              </a:rPr>
              <a:t>temperature.py</a:t>
            </a:r>
            <a:endPar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endParaRPr>
          </a:p>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2)       </a:t>
            </a: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cd ..       </a:t>
            </a:r>
            <a:b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    cd task3</a:t>
            </a:r>
            <a:b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    ./</a:t>
            </a:r>
            <a:r>
              <a:rPr lang="de-DE" sz="2400" err="1">
                <a:solidFill>
                  <a:schemeClr val="bg1"/>
                </a:solidFill>
                <a:latin typeface="Courier New" panose="02070309020205020404" pitchFamily="49" charset="0"/>
                <a:ea typeface="DengXian" panose="02010600030101010101" pitchFamily="2" charset="-122"/>
                <a:cs typeface="Courier New" panose="02070309020205020404" pitchFamily="49" charset="0"/>
              </a:rPr>
              <a:t>deploy.sh</a:t>
            </a: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 </a:t>
            </a:r>
          </a:p>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3)       Nun die Funktion aufrufen. Der Link steht in der Konsole</a:t>
            </a:r>
          </a:p>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4)       Am Monitor gegenprüfen</a:t>
            </a:r>
          </a:p>
        </p:txBody>
      </p:sp>
    </p:spTree>
    <p:extLst>
      <p:ext uri="{BB962C8B-B14F-4D97-AF65-F5344CB8AC3E}">
        <p14:creationId xmlns:p14="http://schemas.microsoft.com/office/powerpoint/2010/main" val="2376521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3753747" y="2239151"/>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Wie messen wir Überlast?</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4</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grpSp>
        <p:nvGrpSpPr>
          <p:cNvPr id="2" name="Gruppieren 1">
            <a:extLst>
              <a:ext uri="{FF2B5EF4-FFF2-40B4-BE49-F238E27FC236}">
                <a16:creationId xmlns:a16="http://schemas.microsoft.com/office/drawing/2014/main" id="{92BB3E3E-EA09-3E4E-9D03-A61A4BBF09DE}"/>
              </a:ext>
            </a:extLst>
          </p:cNvPr>
          <p:cNvGrpSpPr/>
          <p:nvPr/>
        </p:nvGrpSpPr>
        <p:grpSpPr>
          <a:xfrm>
            <a:off x="3750457" y="2840633"/>
            <a:ext cx="7711292" cy="3521314"/>
            <a:chOff x="1753550" y="1740497"/>
            <a:chExt cx="9625423" cy="4554174"/>
          </a:xfrm>
        </p:grpSpPr>
        <p:pic>
          <p:nvPicPr>
            <p:cNvPr id="72" name="Grafik 71" descr="Ein Bild, das drinnen, Waffe enthält.&#10;&#10;Automatisch generierte Beschreibung">
              <a:extLst>
                <a:ext uri="{FF2B5EF4-FFF2-40B4-BE49-F238E27FC236}">
                  <a16:creationId xmlns:a16="http://schemas.microsoft.com/office/drawing/2014/main" id="{9D0DBC8C-1A85-B34B-AA56-B53A85A44917}"/>
                </a:ext>
              </a:extLst>
            </p:cNvPr>
            <p:cNvPicPr>
              <a:picLocks noChangeAspect="1"/>
            </p:cNvPicPr>
            <p:nvPr/>
          </p:nvPicPr>
          <p:blipFill>
            <a:blip r:embed="rId4"/>
            <a:stretch>
              <a:fillRect/>
            </a:stretch>
          </p:blipFill>
          <p:spPr>
            <a:xfrm>
              <a:off x="2074833" y="5309760"/>
              <a:ext cx="1429433" cy="245560"/>
            </a:xfrm>
            <a:prstGeom prst="rect">
              <a:avLst/>
            </a:prstGeom>
          </p:spPr>
        </p:pic>
        <p:pic>
          <p:nvPicPr>
            <p:cNvPr id="73" name="Grafik 72" descr="Ein Bild, das drinnen, Waffe enthält.&#10;&#10;Automatisch generierte Beschreibung">
              <a:extLst>
                <a:ext uri="{FF2B5EF4-FFF2-40B4-BE49-F238E27FC236}">
                  <a16:creationId xmlns:a16="http://schemas.microsoft.com/office/drawing/2014/main" id="{D4CCBAD9-ECB8-EF40-BF7B-C621E4C9E19E}"/>
                </a:ext>
              </a:extLst>
            </p:cNvPr>
            <p:cNvPicPr>
              <a:picLocks noChangeAspect="1"/>
            </p:cNvPicPr>
            <p:nvPr/>
          </p:nvPicPr>
          <p:blipFill>
            <a:blip r:embed="rId4"/>
            <a:stretch>
              <a:fillRect/>
            </a:stretch>
          </p:blipFill>
          <p:spPr>
            <a:xfrm>
              <a:off x="1983593" y="2418336"/>
              <a:ext cx="1429433" cy="245560"/>
            </a:xfrm>
            <a:prstGeom prst="rect">
              <a:avLst/>
            </a:prstGeom>
          </p:spPr>
        </p:pic>
        <p:pic>
          <p:nvPicPr>
            <p:cNvPr id="74" name="Grafik 73" descr="Ein Bild, das Elektronik enthält.&#10;&#10;Automatisch generierte Beschreibung">
              <a:extLst>
                <a:ext uri="{FF2B5EF4-FFF2-40B4-BE49-F238E27FC236}">
                  <a16:creationId xmlns:a16="http://schemas.microsoft.com/office/drawing/2014/main" id="{BA0943BE-4764-5F42-9F2C-068AE818E8F8}"/>
                </a:ext>
              </a:extLst>
            </p:cNvPr>
            <p:cNvPicPr>
              <a:picLocks noChangeAspect="1"/>
            </p:cNvPicPr>
            <p:nvPr/>
          </p:nvPicPr>
          <p:blipFill>
            <a:blip r:embed="rId5"/>
            <a:stretch>
              <a:fillRect/>
            </a:stretch>
          </p:blipFill>
          <p:spPr>
            <a:xfrm>
              <a:off x="1753550" y="2073775"/>
              <a:ext cx="1581412" cy="1379765"/>
            </a:xfrm>
            <a:prstGeom prst="rect">
              <a:avLst/>
            </a:prstGeom>
          </p:spPr>
        </p:pic>
        <p:pic>
          <p:nvPicPr>
            <p:cNvPr id="75" name="Grafik 74" descr="Ein Bild, das Elektronik enthält.&#10;&#10;Automatisch generierte Beschreibung">
              <a:extLst>
                <a:ext uri="{FF2B5EF4-FFF2-40B4-BE49-F238E27FC236}">
                  <a16:creationId xmlns:a16="http://schemas.microsoft.com/office/drawing/2014/main" id="{655C6E78-B649-124B-BC78-5247764221B7}"/>
                </a:ext>
              </a:extLst>
            </p:cNvPr>
            <p:cNvPicPr>
              <a:picLocks noChangeAspect="1"/>
            </p:cNvPicPr>
            <p:nvPr/>
          </p:nvPicPr>
          <p:blipFill>
            <a:blip r:embed="rId5"/>
            <a:stretch>
              <a:fillRect/>
            </a:stretch>
          </p:blipFill>
          <p:spPr>
            <a:xfrm>
              <a:off x="1891442" y="4913699"/>
              <a:ext cx="1581412" cy="1379765"/>
            </a:xfrm>
            <a:prstGeom prst="rect">
              <a:avLst/>
            </a:prstGeom>
          </p:spPr>
        </p:pic>
        <p:grpSp>
          <p:nvGrpSpPr>
            <p:cNvPr id="76" name="Gruppieren 75">
              <a:extLst>
                <a:ext uri="{FF2B5EF4-FFF2-40B4-BE49-F238E27FC236}">
                  <a16:creationId xmlns:a16="http://schemas.microsoft.com/office/drawing/2014/main" id="{E06264ED-3894-F143-BD9D-7A01638F23FC}"/>
                </a:ext>
              </a:extLst>
            </p:cNvPr>
            <p:cNvGrpSpPr/>
            <p:nvPr/>
          </p:nvGrpSpPr>
          <p:grpSpPr>
            <a:xfrm>
              <a:off x="3504266" y="1740497"/>
              <a:ext cx="2923740" cy="1724261"/>
              <a:chOff x="6536648" y="1196161"/>
              <a:chExt cx="4380209" cy="2530321"/>
            </a:xfrm>
          </p:grpSpPr>
          <p:pic>
            <p:nvPicPr>
              <p:cNvPr id="77" name="Grafik 76" descr="Ein Bild, das Tier enthält.&#10;&#10;Automatisch generierte Beschreibung">
                <a:extLst>
                  <a:ext uri="{FF2B5EF4-FFF2-40B4-BE49-F238E27FC236}">
                    <a16:creationId xmlns:a16="http://schemas.microsoft.com/office/drawing/2014/main" id="{9F00C40F-A4F1-BC4E-BA08-BFC04A37E9E9}"/>
                  </a:ext>
                </a:extLst>
              </p:cNvPr>
              <p:cNvPicPr>
                <a:picLocks noChangeAspect="1"/>
              </p:cNvPicPr>
              <p:nvPr/>
            </p:nvPicPr>
            <p:blipFill>
              <a:blip r:embed="rId6"/>
              <a:stretch>
                <a:fillRect/>
              </a:stretch>
            </p:blipFill>
            <p:spPr>
              <a:xfrm>
                <a:off x="6536648" y="1196161"/>
                <a:ext cx="4380209" cy="2530321"/>
              </a:xfrm>
              <a:prstGeom prst="rect">
                <a:avLst/>
              </a:prstGeom>
            </p:spPr>
          </p:pic>
          <p:pic>
            <p:nvPicPr>
              <p:cNvPr id="78" name="Grafik 77">
                <a:extLst>
                  <a:ext uri="{FF2B5EF4-FFF2-40B4-BE49-F238E27FC236}">
                    <a16:creationId xmlns:a16="http://schemas.microsoft.com/office/drawing/2014/main" id="{E6BDB279-1D19-E945-B32D-77B84CBD7203}"/>
                  </a:ext>
                </a:extLst>
              </p:cNvPr>
              <p:cNvPicPr>
                <a:picLocks noChangeAspect="1"/>
              </p:cNvPicPr>
              <p:nvPr/>
            </p:nvPicPr>
            <p:blipFill>
              <a:blip r:embed="rId7"/>
              <a:stretch>
                <a:fillRect/>
              </a:stretch>
            </p:blipFill>
            <p:spPr>
              <a:xfrm>
                <a:off x="7419042" y="2168850"/>
                <a:ext cx="766651" cy="584942"/>
              </a:xfrm>
              <a:prstGeom prst="rect">
                <a:avLst/>
              </a:prstGeom>
            </p:spPr>
          </p:pic>
          <p:pic>
            <p:nvPicPr>
              <p:cNvPr id="79" name="Grafik 78">
                <a:extLst>
                  <a:ext uri="{FF2B5EF4-FFF2-40B4-BE49-F238E27FC236}">
                    <a16:creationId xmlns:a16="http://schemas.microsoft.com/office/drawing/2014/main" id="{BEF35BC0-1969-9C4C-A48E-A139F284ED49}"/>
                  </a:ext>
                </a:extLst>
              </p:cNvPr>
              <p:cNvPicPr>
                <a:picLocks noChangeAspect="1"/>
              </p:cNvPicPr>
              <p:nvPr/>
            </p:nvPicPr>
            <p:blipFill>
              <a:blip r:embed="rId7"/>
              <a:stretch>
                <a:fillRect/>
              </a:stretch>
            </p:blipFill>
            <p:spPr>
              <a:xfrm>
                <a:off x="8343426" y="2168850"/>
                <a:ext cx="766651" cy="584942"/>
              </a:xfrm>
              <a:prstGeom prst="rect">
                <a:avLst/>
              </a:prstGeom>
            </p:spPr>
          </p:pic>
          <p:pic>
            <p:nvPicPr>
              <p:cNvPr id="80" name="Grafik 79">
                <a:extLst>
                  <a:ext uri="{FF2B5EF4-FFF2-40B4-BE49-F238E27FC236}">
                    <a16:creationId xmlns:a16="http://schemas.microsoft.com/office/drawing/2014/main" id="{D76A9155-EA4F-6C49-AC9F-7C46003A9BEC}"/>
                  </a:ext>
                </a:extLst>
              </p:cNvPr>
              <p:cNvPicPr>
                <a:picLocks noChangeAspect="1"/>
              </p:cNvPicPr>
              <p:nvPr/>
            </p:nvPicPr>
            <p:blipFill>
              <a:blip r:embed="rId7"/>
              <a:stretch>
                <a:fillRect/>
              </a:stretch>
            </p:blipFill>
            <p:spPr>
              <a:xfrm>
                <a:off x="9267810" y="2168850"/>
                <a:ext cx="766651" cy="584942"/>
              </a:xfrm>
              <a:prstGeom prst="rect">
                <a:avLst/>
              </a:prstGeom>
            </p:spPr>
          </p:pic>
        </p:grpSp>
        <p:grpSp>
          <p:nvGrpSpPr>
            <p:cNvPr id="81" name="Gruppieren 80">
              <a:extLst>
                <a:ext uri="{FF2B5EF4-FFF2-40B4-BE49-F238E27FC236}">
                  <a16:creationId xmlns:a16="http://schemas.microsoft.com/office/drawing/2014/main" id="{CB3A279D-5E51-B74D-BFC5-5B00D4070887}"/>
                </a:ext>
              </a:extLst>
            </p:cNvPr>
            <p:cNvGrpSpPr/>
            <p:nvPr/>
          </p:nvGrpSpPr>
          <p:grpSpPr>
            <a:xfrm>
              <a:off x="3575016" y="4570410"/>
              <a:ext cx="2923740" cy="1724261"/>
              <a:chOff x="6536648" y="1196161"/>
              <a:chExt cx="4380209" cy="2530321"/>
            </a:xfrm>
          </p:grpSpPr>
          <p:pic>
            <p:nvPicPr>
              <p:cNvPr id="82" name="Grafik 81" descr="Ein Bild, das Tier enthält.&#10;&#10;Automatisch generierte Beschreibung">
                <a:extLst>
                  <a:ext uri="{FF2B5EF4-FFF2-40B4-BE49-F238E27FC236}">
                    <a16:creationId xmlns:a16="http://schemas.microsoft.com/office/drawing/2014/main" id="{8089C6E3-BC49-E344-8BCB-364FDF9F3D6D}"/>
                  </a:ext>
                </a:extLst>
              </p:cNvPr>
              <p:cNvPicPr>
                <a:picLocks noChangeAspect="1"/>
              </p:cNvPicPr>
              <p:nvPr/>
            </p:nvPicPr>
            <p:blipFill>
              <a:blip r:embed="rId6"/>
              <a:stretch>
                <a:fillRect/>
              </a:stretch>
            </p:blipFill>
            <p:spPr>
              <a:xfrm>
                <a:off x="6536648" y="1196161"/>
                <a:ext cx="4380209" cy="2530321"/>
              </a:xfrm>
              <a:prstGeom prst="rect">
                <a:avLst/>
              </a:prstGeom>
            </p:spPr>
          </p:pic>
          <p:pic>
            <p:nvPicPr>
              <p:cNvPr id="83" name="Grafik 82">
                <a:extLst>
                  <a:ext uri="{FF2B5EF4-FFF2-40B4-BE49-F238E27FC236}">
                    <a16:creationId xmlns:a16="http://schemas.microsoft.com/office/drawing/2014/main" id="{94EB8E9E-8459-AB45-AC66-AFE1971D7AF0}"/>
                  </a:ext>
                </a:extLst>
              </p:cNvPr>
              <p:cNvPicPr>
                <a:picLocks noChangeAspect="1"/>
              </p:cNvPicPr>
              <p:nvPr/>
            </p:nvPicPr>
            <p:blipFill>
              <a:blip r:embed="rId7"/>
              <a:stretch>
                <a:fillRect/>
              </a:stretch>
            </p:blipFill>
            <p:spPr>
              <a:xfrm>
                <a:off x="7419042" y="2168850"/>
                <a:ext cx="766651" cy="584942"/>
              </a:xfrm>
              <a:prstGeom prst="rect">
                <a:avLst/>
              </a:prstGeom>
            </p:spPr>
          </p:pic>
          <p:pic>
            <p:nvPicPr>
              <p:cNvPr id="84" name="Grafik 83">
                <a:extLst>
                  <a:ext uri="{FF2B5EF4-FFF2-40B4-BE49-F238E27FC236}">
                    <a16:creationId xmlns:a16="http://schemas.microsoft.com/office/drawing/2014/main" id="{E314FEF5-523A-594A-BFC8-24AFF1975761}"/>
                  </a:ext>
                </a:extLst>
              </p:cNvPr>
              <p:cNvPicPr>
                <a:picLocks noChangeAspect="1"/>
              </p:cNvPicPr>
              <p:nvPr/>
            </p:nvPicPr>
            <p:blipFill>
              <a:blip r:embed="rId7"/>
              <a:stretch>
                <a:fillRect/>
              </a:stretch>
            </p:blipFill>
            <p:spPr>
              <a:xfrm>
                <a:off x="8343426" y="2168850"/>
                <a:ext cx="766651" cy="584942"/>
              </a:xfrm>
              <a:prstGeom prst="rect">
                <a:avLst/>
              </a:prstGeom>
            </p:spPr>
          </p:pic>
          <p:pic>
            <p:nvPicPr>
              <p:cNvPr id="85" name="Grafik 84">
                <a:extLst>
                  <a:ext uri="{FF2B5EF4-FFF2-40B4-BE49-F238E27FC236}">
                    <a16:creationId xmlns:a16="http://schemas.microsoft.com/office/drawing/2014/main" id="{C3F013FE-E862-F946-8CA1-06F23324A471}"/>
                  </a:ext>
                </a:extLst>
              </p:cNvPr>
              <p:cNvPicPr>
                <a:picLocks noChangeAspect="1"/>
              </p:cNvPicPr>
              <p:nvPr/>
            </p:nvPicPr>
            <p:blipFill>
              <a:blip r:embed="rId7"/>
              <a:stretch>
                <a:fillRect/>
              </a:stretch>
            </p:blipFill>
            <p:spPr>
              <a:xfrm>
                <a:off x="9267810" y="2168850"/>
                <a:ext cx="766651" cy="584942"/>
              </a:xfrm>
              <a:prstGeom prst="rect">
                <a:avLst/>
              </a:prstGeom>
            </p:spPr>
          </p:pic>
        </p:grpSp>
        <p:grpSp>
          <p:nvGrpSpPr>
            <p:cNvPr id="86" name="Gruppieren 85">
              <a:extLst>
                <a:ext uri="{FF2B5EF4-FFF2-40B4-BE49-F238E27FC236}">
                  <a16:creationId xmlns:a16="http://schemas.microsoft.com/office/drawing/2014/main" id="{A488B578-2AC2-8846-900D-EDEACD7F9917}"/>
                </a:ext>
              </a:extLst>
            </p:cNvPr>
            <p:cNvGrpSpPr/>
            <p:nvPr/>
          </p:nvGrpSpPr>
          <p:grpSpPr>
            <a:xfrm>
              <a:off x="8292663" y="2602628"/>
              <a:ext cx="3086310" cy="2677613"/>
              <a:chOff x="8622308" y="2833850"/>
              <a:chExt cx="2788195" cy="2287589"/>
            </a:xfrm>
          </p:grpSpPr>
          <p:pic>
            <p:nvPicPr>
              <p:cNvPr id="87" name="Grafik 86" descr="Ein Bild, das Elektronik, Anzeige enthält.&#10;&#10;Automatisch generierte Beschreibung">
                <a:extLst>
                  <a:ext uri="{FF2B5EF4-FFF2-40B4-BE49-F238E27FC236}">
                    <a16:creationId xmlns:a16="http://schemas.microsoft.com/office/drawing/2014/main" id="{10FD1AAC-9B9B-3B43-BE89-71E3193D5946}"/>
                  </a:ext>
                </a:extLst>
              </p:cNvPr>
              <p:cNvPicPr>
                <a:picLocks noChangeAspect="1"/>
              </p:cNvPicPr>
              <p:nvPr/>
            </p:nvPicPr>
            <p:blipFill>
              <a:blip r:embed="rId8"/>
              <a:stretch>
                <a:fillRect/>
              </a:stretch>
            </p:blipFill>
            <p:spPr>
              <a:xfrm>
                <a:off x="8622308" y="2833850"/>
                <a:ext cx="2788195" cy="2287589"/>
              </a:xfrm>
              <a:prstGeom prst="rect">
                <a:avLst/>
              </a:prstGeom>
            </p:spPr>
          </p:pic>
          <p:pic>
            <p:nvPicPr>
              <p:cNvPr id="88" name="Grafik 87">
                <a:extLst>
                  <a:ext uri="{FF2B5EF4-FFF2-40B4-BE49-F238E27FC236}">
                    <a16:creationId xmlns:a16="http://schemas.microsoft.com/office/drawing/2014/main" id="{4C59EE7C-6FDC-DB44-9506-0BD82EDA9A19}"/>
                  </a:ext>
                </a:extLst>
              </p:cNvPr>
              <p:cNvPicPr>
                <a:picLocks noChangeAspect="1"/>
              </p:cNvPicPr>
              <p:nvPr/>
            </p:nvPicPr>
            <p:blipFill>
              <a:blip r:embed="rId9"/>
              <a:stretch>
                <a:fillRect/>
              </a:stretch>
            </p:blipFill>
            <p:spPr>
              <a:xfrm>
                <a:off x="9509235" y="3466548"/>
                <a:ext cx="1371600" cy="215900"/>
              </a:xfrm>
              <a:prstGeom prst="rect">
                <a:avLst/>
              </a:prstGeom>
            </p:spPr>
          </p:pic>
          <p:pic>
            <p:nvPicPr>
              <p:cNvPr id="89" name="Grafik 88">
                <a:extLst>
                  <a:ext uri="{FF2B5EF4-FFF2-40B4-BE49-F238E27FC236}">
                    <a16:creationId xmlns:a16="http://schemas.microsoft.com/office/drawing/2014/main" id="{ABAAEF7D-A68A-DE44-81CE-27EDE75491CF}"/>
                  </a:ext>
                </a:extLst>
              </p:cNvPr>
              <p:cNvPicPr>
                <a:picLocks noChangeAspect="1"/>
              </p:cNvPicPr>
              <p:nvPr/>
            </p:nvPicPr>
            <p:blipFill>
              <a:blip r:embed="rId9"/>
              <a:stretch>
                <a:fillRect/>
              </a:stretch>
            </p:blipFill>
            <p:spPr>
              <a:xfrm>
                <a:off x="9330605" y="3682448"/>
                <a:ext cx="1371600" cy="215900"/>
              </a:xfrm>
              <a:prstGeom prst="rect">
                <a:avLst/>
              </a:prstGeom>
            </p:spPr>
          </p:pic>
        </p:grpSp>
        <p:pic>
          <p:nvPicPr>
            <p:cNvPr id="90" name="Grafik 89" descr="Ein Bild, das Monitor enthält.&#10;&#10;Automatisch generierte Beschreibung">
              <a:extLst>
                <a:ext uri="{FF2B5EF4-FFF2-40B4-BE49-F238E27FC236}">
                  <a16:creationId xmlns:a16="http://schemas.microsoft.com/office/drawing/2014/main" id="{13096D5D-A322-B046-AEC8-9FC64066CCEC}"/>
                </a:ext>
              </a:extLst>
            </p:cNvPr>
            <p:cNvPicPr>
              <a:picLocks noChangeAspect="1"/>
            </p:cNvPicPr>
            <p:nvPr/>
          </p:nvPicPr>
          <p:blipFill>
            <a:blip r:embed="rId10"/>
            <a:stretch>
              <a:fillRect/>
            </a:stretch>
          </p:blipFill>
          <p:spPr>
            <a:xfrm>
              <a:off x="8705161" y="3166747"/>
              <a:ext cx="2276698" cy="1205267"/>
            </a:xfrm>
            <a:prstGeom prst="rect">
              <a:avLst/>
            </a:prstGeom>
          </p:spPr>
        </p:pic>
        <p:pic>
          <p:nvPicPr>
            <p:cNvPr id="91" name="Grafik 90" descr="Ein Bild, das drinnen, Waffe enthält.&#10;&#10;Automatisch generierte Beschreibung">
              <a:extLst>
                <a:ext uri="{FF2B5EF4-FFF2-40B4-BE49-F238E27FC236}">
                  <a16:creationId xmlns:a16="http://schemas.microsoft.com/office/drawing/2014/main" id="{743B8597-D804-B045-9752-5E0EF381A6FE}"/>
                </a:ext>
              </a:extLst>
            </p:cNvPr>
            <p:cNvPicPr>
              <a:picLocks noChangeAspect="1"/>
            </p:cNvPicPr>
            <p:nvPr/>
          </p:nvPicPr>
          <p:blipFill>
            <a:blip r:embed="rId4"/>
            <a:stretch>
              <a:fillRect/>
            </a:stretch>
          </p:blipFill>
          <p:spPr>
            <a:xfrm rot="997604">
              <a:off x="6645618" y="2721815"/>
              <a:ext cx="1429433" cy="245560"/>
            </a:xfrm>
            <a:prstGeom prst="rect">
              <a:avLst/>
            </a:prstGeom>
          </p:spPr>
        </p:pic>
        <p:pic>
          <p:nvPicPr>
            <p:cNvPr id="92" name="Grafik 91" descr="Ein Bild, das drinnen, Waffe enthält.&#10;&#10;Automatisch generierte Beschreibung">
              <a:extLst>
                <a:ext uri="{FF2B5EF4-FFF2-40B4-BE49-F238E27FC236}">
                  <a16:creationId xmlns:a16="http://schemas.microsoft.com/office/drawing/2014/main" id="{C5326CE1-35B5-8C4A-AC4F-1F99A6FE77A0}"/>
                </a:ext>
              </a:extLst>
            </p:cNvPr>
            <p:cNvPicPr>
              <a:picLocks noChangeAspect="1"/>
            </p:cNvPicPr>
            <p:nvPr/>
          </p:nvPicPr>
          <p:blipFill>
            <a:blip r:embed="rId4"/>
            <a:stretch>
              <a:fillRect/>
            </a:stretch>
          </p:blipFill>
          <p:spPr>
            <a:xfrm rot="20516378">
              <a:off x="6641055" y="4800010"/>
              <a:ext cx="1429433" cy="245560"/>
            </a:xfrm>
            <a:prstGeom prst="rect">
              <a:avLst/>
            </a:prstGeom>
          </p:spPr>
        </p:pic>
      </p:grpSp>
      <p:sp>
        <p:nvSpPr>
          <p:cNvPr id="95" name="Titel 1">
            <a:extLst>
              <a:ext uri="{FF2B5EF4-FFF2-40B4-BE49-F238E27FC236}">
                <a16:creationId xmlns:a16="http://schemas.microsoft.com/office/drawing/2014/main" id="{7BF7A961-C146-F84C-A0D1-9153E3CC74F6}"/>
              </a:ext>
            </a:extLst>
          </p:cNvPr>
          <p:cNvSpPr txBox="1">
            <a:spLocks/>
          </p:cNvSpPr>
          <p:nvPr/>
        </p:nvSpPr>
        <p:spPr>
          <a:xfrm>
            <a:off x="8793526" y="5673475"/>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2400">
                <a:solidFill>
                  <a:schemeClr val="bg1"/>
                </a:solidFill>
                <a:ea typeface="DengXian" panose="02010600030101010101" pitchFamily="2" charset="-122"/>
                <a:cs typeface="Consolas" panose="020B0609020204030204" pitchFamily="49" charset="0"/>
              </a:rPr>
              <a:t>Aufrufe pro Sekunde</a:t>
            </a:r>
          </a:p>
          <a:p>
            <a:pPr algn="l"/>
            <a:r>
              <a:rPr lang="de-DE" sz="2400">
                <a:solidFill>
                  <a:schemeClr val="bg1"/>
                </a:solidFill>
                <a:ea typeface="DengXian" panose="02010600030101010101" pitchFamily="2" charset="-122"/>
                <a:cs typeface="Consolas" panose="020B0609020204030204" pitchFamily="49" charset="0"/>
              </a:rPr>
              <a:t>                    </a:t>
            </a:r>
          </a:p>
        </p:txBody>
      </p:sp>
      <p:sp>
        <p:nvSpPr>
          <p:cNvPr id="96" name="Titel 1">
            <a:extLst>
              <a:ext uri="{FF2B5EF4-FFF2-40B4-BE49-F238E27FC236}">
                <a16:creationId xmlns:a16="http://schemas.microsoft.com/office/drawing/2014/main" id="{2E4FC308-3D27-4B49-970C-B8FFC95312FF}"/>
              </a:ext>
            </a:extLst>
          </p:cNvPr>
          <p:cNvSpPr txBox="1">
            <a:spLocks/>
          </p:cNvSpPr>
          <p:nvPr/>
        </p:nvSpPr>
        <p:spPr>
          <a:xfrm>
            <a:off x="2198346" y="5415675"/>
            <a:ext cx="2817448"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2400">
                <a:solidFill>
                  <a:schemeClr val="bg1"/>
                </a:solidFill>
                <a:ea typeface="DengXian" panose="02010600030101010101" pitchFamily="2" charset="-122"/>
                <a:cs typeface="Consolas" panose="020B0609020204030204" pitchFamily="49" charset="0"/>
              </a:rPr>
              <a:t>Gruppe 2</a:t>
            </a:r>
          </a:p>
          <a:p>
            <a:pPr algn="l"/>
            <a:r>
              <a:rPr lang="de-DE" sz="2400">
                <a:solidFill>
                  <a:schemeClr val="bg1"/>
                </a:solidFill>
                <a:ea typeface="DengXian" panose="02010600030101010101" pitchFamily="2" charset="-122"/>
                <a:cs typeface="Consolas" panose="020B0609020204030204" pitchFamily="49" charset="0"/>
              </a:rPr>
              <a:t>                    </a:t>
            </a:r>
          </a:p>
        </p:txBody>
      </p:sp>
      <p:sp>
        <p:nvSpPr>
          <p:cNvPr id="97" name="Titel 1">
            <a:extLst>
              <a:ext uri="{FF2B5EF4-FFF2-40B4-BE49-F238E27FC236}">
                <a16:creationId xmlns:a16="http://schemas.microsoft.com/office/drawing/2014/main" id="{34396B22-A4E5-E547-A94F-C94E78D4E359}"/>
              </a:ext>
            </a:extLst>
          </p:cNvPr>
          <p:cNvSpPr txBox="1">
            <a:spLocks/>
          </p:cNvSpPr>
          <p:nvPr/>
        </p:nvSpPr>
        <p:spPr>
          <a:xfrm>
            <a:off x="2206097" y="3338359"/>
            <a:ext cx="2817448"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2400">
                <a:solidFill>
                  <a:schemeClr val="bg1"/>
                </a:solidFill>
                <a:ea typeface="DengXian" panose="02010600030101010101" pitchFamily="2" charset="-122"/>
                <a:cs typeface="Consolas" panose="020B0609020204030204" pitchFamily="49" charset="0"/>
              </a:rPr>
              <a:t>Gruppe 1</a:t>
            </a:r>
          </a:p>
          <a:p>
            <a:pPr algn="l"/>
            <a:r>
              <a:rPr lang="de-DE" sz="2400">
                <a:solidFill>
                  <a:schemeClr val="bg1"/>
                </a:solidFill>
                <a:ea typeface="DengXian" panose="02010600030101010101" pitchFamily="2" charset="-122"/>
                <a:cs typeface="Consolas" panose="020B0609020204030204" pitchFamily="49" charset="0"/>
              </a:rPr>
              <a:t>                    </a:t>
            </a:r>
          </a:p>
        </p:txBody>
      </p:sp>
    </p:spTree>
    <p:extLst>
      <p:ext uri="{BB962C8B-B14F-4D97-AF65-F5344CB8AC3E}">
        <p14:creationId xmlns:p14="http://schemas.microsoft.com/office/powerpoint/2010/main" val="2797575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3753747" y="2239151"/>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Das Wetter ist wechselhaft</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4</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33" name="Grafik 32" descr="Ein Bild, das Text enthält.&#10;&#10;Automatisch generierte Beschreibung">
            <a:extLst>
              <a:ext uri="{FF2B5EF4-FFF2-40B4-BE49-F238E27FC236}">
                <a16:creationId xmlns:a16="http://schemas.microsoft.com/office/drawing/2014/main" id="{3A6B2387-38DC-B643-AFD3-A569527CA963}"/>
              </a:ext>
            </a:extLst>
          </p:cNvPr>
          <p:cNvPicPr>
            <a:picLocks noChangeAspect="1"/>
          </p:cNvPicPr>
          <p:nvPr/>
        </p:nvPicPr>
        <p:blipFill>
          <a:blip r:embed="rId4"/>
          <a:stretch>
            <a:fillRect/>
          </a:stretch>
        </p:blipFill>
        <p:spPr>
          <a:xfrm>
            <a:off x="8021241" y="2590221"/>
            <a:ext cx="3673994" cy="2801561"/>
          </a:xfrm>
          <a:prstGeom prst="rect">
            <a:avLst/>
          </a:prstGeom>
        </p:spPr>
      </p:pic>
      <p:pic>
        <p:nvPicPr>
          <p:cNvPr id="34" name="Grafik 33">
            <a:extLst>
              <a:ext uri="{FF2B5EF4-FFF2-40B4-BE49-F238E27FC236}">
                <a16:creationId xmlns:a16="http://schemas.microsoft.com/office/drawing/2014/main" id="{4F1E4E11-550E-584A-B280-D0E78A075AFB}"/>
              </a:ext>
            </a:extLst>
          </p:cNvPr>
          <p:cNvPicPr>
            <a:picLocks noChangeAspect="1"/>
          </p:cNvPicPr>
          <p:nvPr/>
        </p:nvPicPr>
        <p:blipFill>
          <a:blip r:embed="rId5"/>
          <a:stretch>
            <a:fillRect/>
          </a:stretch>
        </p:blipFill>
        <p:spPr>
          <a:xfrm rot="803878">
            <a:off x="8762004" y="5086335"/>
            <a:ext cx="741085" cy="1704888"/>
          </a:xfrm>
          <a:prstGeom prst="rect">
            <a:avLst/>
          </a:prstGeom>
        </p:spPr>
      </p:pic>
      <p:pic>
        <p:nvPicPr>
          <p:cNvPr id="35" name="Grafik 34" descr="Ein Bild, das Tier enthält.&#10;&#10;Automatisch generierte Beschreibung">
            <a:extLst>
              <a:ext uri="{FF2B5EF4-FFF2-40B4-BE49-F238E27FC236}">
                <a16:creationId xmlns:a16="http://schemas.microsoft.com/office/drawing/2014/main" id="{6AAEB818-BF6E-E740-A5BA-3C97D4E3AD5F}"/>
              </a:ext>
            </a:extLst>
          </p:cNvPr>
          <p:cNvPicPr>
            <a:picLocks noChangeAspect="1"/>
          </p:cNvPicPr>
          <p:nvPr/>
        </p:nvPicPr>
        <p:blipFill>
          <a:blip r:embed="rId6"/>
          <a:stretch>
            <a:fillRect/>
          </a:stretch>
        </p:blipFill>
        <p:spPr>
          <a:xfrm>
            <a:off x="6808076" y="3157387"/>
            <a:ext cx="4000771" cy="2350596"/>
          </a:xfrm>
          <a:prstGeom prst="rect">
            <a:avLst/>
          </a:prstGeom>
        </p:spPr>
      </p:pic>
      <p:pic>
        <p:nvPicPr>
          <p:cNvPr id="39" name="Grafik 38">
            <a:extLst>
              <a:ext uri="{FF2B5EF4-FFF2-40B4-BE49-F238E27FC236}">
                <a16:creationId xmlns:a16="http://schemas.microsoft.com/office/drawing/2014/main" id="{8B58725D-F59E-E34E-BD96-3A0CB0F86276}"/>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foregroundMark x1="45946" y1="13333" x2="48649" y2="11111"/>
                      </a14:backgroundRemoval>
                    </a14:imgEffect>
                  </a14:imgLayer>
                </a14:imgProps>
              </a:ext>
            </a:extLst>
          </a:blip>
          <a:stretch>
            <a:fillRect/>
          </a:stretch>
        </p:blipFill>
        <p:spPr>
          <a:xfrm rot="858257">
            <a:off x="6969758" y="5805006"/>
            <a:ext cx="379359" cy="469261"/>
          </a:xfrm>
          <a:prstGeom prst="rect">
            <a:avLst/>
          </a:prstGeom>
        </p:spPr>
      </p:pic>
      <p:pic>
        <p:nvPicPr>
          <p:cNvPr id="40" name="Grafik 39">
            <a:extLst>
              <a:ext uri="{FF2B5EF4-FFF2-40B4-BE49-F238E27FC236}">
                <a16:creationId xmlns:a16="http://schemas.microsoft.com/office/drawing/2014/main" id="{54614769-A6BF-3640-A328-84ADFC07CDFF}"/>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9000" b="90000" l="10000" r="90000">
                        <a14:foregroundMark x1="51429" y1="9000" x2="58571" y2="10000"/>
                      </a14:backgroundRemoval>
                    </a14:imgEffect>
                  </a14:imgLayer>
                </a14:imgProps>
              </a:ext>
            </a:extLst>
          </a:blip>
          <a:stretch>
            <a:fillRect/>
          </a:stretch>
        </p:blipFill>
        <p:spPr>
          <a:xfrm rot="858257">
            <a:off x="7317334" y="5437564"/>
            <a:ext cx="358853" cy="521401"/>
          </a:xfrm>
          <a:prstGeom prst="rect">
            <a:avLst/>
          </a:prstGeom>
        </p:spPr>
      </p:pic>
      <p:pic>
        <p:nvPicPr>
          <p:cNvPr id="41" name="Grafik 40">
            <a:extLst>
              <a:ext uri="{FF2B5EF4-FFF2-40B4-BE49-F238E27FC236}">
                <a16:creationId xmlns:a16="http://schemas.microsoft.com/office/drawing/2014/main" id="{4B480C68-86C7-3B42-8675-FECA03F2DF41}"/>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10000" b="90000" l="10000" r="90000"/>
                    </a14:imgEffect>
                  </a14:imgLayer>
                </a14:imgProps>
              </a:ext>
            </a:extLst>
          </a:blip>
          <a:stretch>
            <a:fillRect/>
          </a:stretch>
        </p:blipFill>
        <p:spPr>
          <a:xfrm rot="858257">
            <a:off x="7594188" y="5739620"/>
            <a:ext cx="389612" cy="490117"/>
          </a:xfrm>
          <a:prstGeom prst="rect">
            <a:avLst/>
          </a:prstGeom>
        </p:spPr>
      </p:pic>
      <p:pic>
        <p:nvPicPr>
          <p:cNvPr id="42" name="Grafik 41">
            <a:extLst>
              <a:ext uri="{FF2B5EF4-FFF2-40B4-BE49-F238E27FC236}">
                <a16:creationId xmlns:a16="http://schemas.microsoft.com/office/drawing/2014/main" id="{4B7F42D5-F7CA-BD48-8E9D-4CAA6348D3C5}"/>
              </a:ext>
            </a:extLst>
          </p:cNvPr>
          <p:cNvPicPr>
            <a:picLocks noChangeAspect="1"/>
          </p:cNvPicPr>
          <p:nvPr/>
        </p:nvPicPr>
        <p:blipFill>
          <a:blip r:embed="rId13">
            <a:extLst>
              <a:ext uri="{BEBA8EAE-BF5A-486C-A8C5-ECC9F3942E4B}">
                <a14:imgProps xmlns:a14="http://schemas.microsoft.com/office/drawing/2010/main">
                  <a14:imgLayer r:embed="rId14">
                    <a14:imgEffect>
                      <a14:backgroundRemoval t="1111" b="90000" l="0" r="86957">
                        <a14:foregroundMark x1="67391" y1="60000" x2="73913" y2="56667"/>
                        <a14:foregroundMark x1="25683" y1="5112" x2="25709" y2="4927"/>
                        <a14:foregroundMark x1="0" y1="60000" x2="84783" y2="42222"/>
                        <a14:foregroundMark x1="47826" y1="80000" x2="49258" y2="80061"/>
                        <a14:backgroundMark x1="13043" y1="16667" x2="17391" y2="5556"/>
                        <a14:backgroundMark x1="10870" y1="13333" x2="10870" y2="13333"/>
                        <a14:backgroundMark x1="17391" y1="15556" x2="17391" y2="15556"/>
                        <a14:backgroundMark x1="19565" y1="12222" x2="19565" y2="12222"/>
                        <a14:backgroundMark x1="17391" y1="8889" x2="17391" y2="8889"/>
                        <a14:backgroundMark x1="19565" y1="6667" x2="19565" y2="6667"/>
                        <a14:backgroundMark x1="19565" y1="6667" x2="19565" y2="6667"/>
                        <a14:backgroundMark x1="19565" y1="5556" x2="19565" y2="5556"/>
                        <a14:backgroundMark x1="19565" y1="5556" x2="19565" y2="5556"/>
                        <a14:backgroundMark x1="19565" y1="5556" x2="21739" y2="13333"/>
                        <a14:backgroundMark x1="19565" y1="15556" x2="15217" y2="23333"/>
                        <a14:backgroundMark x1="19565" y1="11111" x2="23913" y2="3333"/>
                        <a14:backgroundMark x1="80435" y1="84444" x2="56522" y2="85556"/>
                        <a14:backgroundMark x1="21739" y1="6667" x2="19565" y2="17778"/>
                        <a14:backgroundMark x1="19565" y1="8889" x2="26087" y2="4444"/>
                      </a14:backgroundRemoval>
                    </a14:imgEffect>
                  </a14:imgLayer>
                </a14:imgProps>
              </a:ext>
            </a:extLst>
          </a:blip>
          <a:stretch>
            <a:fillRect/>
          </a:stretch>
        </p:blipFill>
        <p:spPr>
          <a:xfrm rot="858257">
            <a:off x="8064911" y="5608411"/>
            <a:ext cx="235818" cy="469261"/>
          </a:xfrm>
          <a:prstGeom prst="rect">
            <a:avLst/>
          </a:prstGeom>
        </p:spPr>
      </p:pic>
      <p:pic>
        <p:nvPicPr>
          <p:cNvPr id="43" name="Grafik 42">
            <a:extLst>
              <a:ext uri="{FF2B5EF4-FFF2-40B4-BE49-F238E27FC236}">
                <a16:creationId xmlns:a16="http://schemas.microsoft.com/office/drawing/2014/main" id="{881389C5-F9B1-E249-B350-B3216A9737D7}"/>
              </a:ext>
            </a:extLst>
          </p:cNvPr>
          <p:cNvPicPr>
            <a:picLocks noChangeAspect="1"/>
          </p:cNvPicPr>
          <p:nvPr/>
        </p:nvPicPr>
        <p:blipFill>
          <a:blip r:embed="rId15">
            <a:extLst>
              <a:ext uri="{BEBA8EAE-BF5A-486C-A8C5-ECC9F3942E4B}">
                <a14:imgProps xmlns:a14="http://schemas.microsoft.com/office/drawing/2010/main">
                  <a14:imgLayer r:embed="rId16">
                    <a14:imgEffect>
                      <a14:backgroundRemoval t="10000" b="90000" l="10000" r="90000"/>
                    </a14:imgEffect>
                  </a14:imgLayer>
                </a14:imgProps>
              </a:ext>
            </a:extLst>
          </a:blip>
          <a:stretch>
            <a:fillRect/>
          </a:stretch>
        </p:blipFill>
        <p:spPr>
          <a:xfrm rot="858257">
            <a:off x="6953851" y="5194088"/>
            <a:ext cx="276830" cy="385837"/>
          </a:xfrm>
          <a:prstGeom prst="rect">
            <a:avLst/>
          </a:prstGeom>
        </p:spPr>
      </p:pic>
    </p:spTree>
    <p:extLst>
      <p:ext uri="{BB962C8B-B14F-4D97-AF65-F5344CB8AC3E}">
        <p14:creationId xmlns:p14="http://schemas.microsoft.com/office/powerpoint/2010/main" val="1472106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4</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5" name="Titel 1">
            <a:extLst>
              <a:ext uri="{FF2B5EF4-FFF2-40B4-BE49-F238E27FC236}">
                <a16:creationId xmlns:a16="http://schemas.microsoft.com/office/drawing/2014/main" id="{3D078DC8-3815-1342-8BA0-BBAAF0A4918E}"/>
              </a:ext>
            </a:extLst>
          </p:cNvPr>
          <p:cNvSpPr txBox="1">
            <a:spLocks/>
          </p:cNvSpPr>
          <p:nvPr/>
        </p:nvSpPr>
        <p:spPr>
          <a:xfrm>
            <a:off x="4758155" y="3264116"/>
            <a:ext cx="5489796" cy="345072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1)  </a:t>
            </a: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cd ..</a:t>
            </a:r>
            <a:b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rPr>
              <a:t>  cd task4</a:t>
            </a:r>
          </a:p>
          <a:p>
            <a:pPr algn="l">
              <a:lnSpc>
                <a:spcPct val="100000"/>
              </a:lnSpc>
              <a:spcBef>
                <a:spcPts val="0"/>
              </a:spcBef>
              <a:spcAft>
                <a:spcPts val="2000"/>
              </a:spcAft>
            </a:pPr>
            <a:r>
              <a:rPr lang="de-DE" sz="2400">
                <a:solidFill>
                  <a:schemeClr val="bg1"/>
                </a:solidFill>
                <a:ea typeface="DengXian"/>
                <a:cs typeface="Courier New"/>
              </a:rPr>
              <a:t>2)  </a:t>
            </a:r>
            <a:r>
              <a:rPr lang="de-DE" sz="2400">
                <a:solidFill>
                  <a:schemeClr val="bg1"/>
                </a:solidFill>
                <a:latin typeface="Courier New"/>
                <a:ea typeface="DengXian"/>
                <a:cs typeface="Courier New"/>
              </a:rPr>
              <a:t>./deploy.sh</a:t>
            </a:r>
          </a:p>
          <a:p>
            <a:pPr algn="l">
              <a:lnSpc>
                <a:spcPct val="100000"/>
              </a:lnSpc>
              <a:spcBef>
                <a:spcPts val="0"/>
              </a:spcBef>
              <a:spcAft>
                <a:spcPts val="2000"/>
              </a:spcAft>
            </a:pPr>
            <a:r>
              <a:rPr lang="de-DE" sz="2400">
                <a:solidFill>
                  <a:schemeClr val="bg1"/>
                </a:solidFill>
                <a:ea typeface="DengXian"/>
                <a:cs typeface="Courier New"/>
              </a:rPr>
              <a:t>3)  </a:t>
            </a:r>
            <a:r>
              <a:rPr lang="de-DE" sz="2400">
                <a:solidFill>
                  <a:schemeClr val="bg1"/>
                </a:solidFill>
                <a:latin typeface="Courier New"/>
                <a:ea typeface="DengXian"/>
                <a:cs typeface="Courier New"/>
              </a:rPr>
              <a:t>./dark-clouds.sh</a:t>
            </a:r>
          </a:p>
          <a:p>
            <a:pPr marL="457200" indent="-457200" algn="l">
              <a:lnSpc>
                <a:spcPct val="100000"/>
              </a:lnSpc>
              <a:spcBef>
                <a:spcPts val="0"/>
              </a:spcBef>
              <a:spcAft>
                <a:spcPts val="2000"/>
              </a:spcAft>
              <a:buAutoNum type="arabicParenR" startAt="4"/>
            </a:pPr>
            <a:r>
              <a:rPr lang="de-DE" sz="2400">
                <a:solidFill>
                  <a:schemeClr val="bg1"/>
                </a:solidFill>
                <a:ea typeface="DengXian"/>
                <a:cs typeface="Courier New"/>
              </a:rPr>
              <a:t>Wählen Sie eine Funktion aus und legen Sie mal ordentlich Last an!</a:t>
            </a:r>
          </a:p>
        </p:txBody>
      </p:sp>
      <p:sp>
        <p:nvSpPr>
          <p:cNvPr id="16" name="Titel 1">
            <a:extLst>
              <a:ext uri="{FF2B5EF4-FFF2-40B4-BE49-F238E27FC236}">
                <a16:creationId xmlns:a16="http://schemas.microsoft.com/office/drawing/2014/main" id="{F3CB129C-98A4-2448-80FE-ED0380C01A58}"/>
              </a:ext>
            </a:extLst>
          </p:cNvPr>
          <p:cNvSpPr txBox="1">
            <a:spLocks/>
          </p:cNvSpPr>
          <p:nvPr/>
        </p:nvSpPr>
        <p:spPr>
          <a:xfrm>
            <a:off x="4761445" y="2666604"/>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Hands-on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Tree>
    <p:extLst>
      <p:ext uri="{BB962C8B-B14F-4D97-AF65-F5344CB8AC3E}">
        <p14:creationId xmlns:p14="http://schemas.microsoft.com/office/powerpoint/2010/main" val="16361178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4478420" y="2624392"/>
            <a:ext cx="5486506"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Über 400 Dienste stehen   </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zur Auswahl</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8" name="Grafik 7">
            <a:extLst>
              <a:ext uri="{FF2B5EF4-FFF2-40B4-BE49-F238E27FC236}">
                <a16:creationId xmlns:a16="http://schemas.microsoft.com/office/drawing/2014/main" id="{CC0F8B0B-F3B6-0A44-BE42-3A93E383FBDD}"/>
              </a:ext>
            </a:extLst>
          </p:cNvPr>
          <p:cNvPicPr>
            <a:picLocks noChangeAspect="1"/>
          </p:cNvPicPr>
          <p:nvPr/>
        </p:nvPicPr>
        <p:blipFill>
          <a:blip r:embed="rId4"/>
          <a:stretch>
            <a:fillRect/>
          </a:stretch>
        </p:blipFill>
        <p:spPr>
          <a:xfrm>
            <a:off x="2804589" y="3113446"/>
            <a:ext cx="8006973" cy="3744554"/>
          </a:xfrm>
          <a:prstGeom prst="rect">
            <a:avLst/>
          </a:prstGeom>
        </p:spPr>
      </p:pic>
      <p:sp>
        <p:nvSpPr>
          <p:cNvPr id="9" name="Textfeld 8">
            <a:extLst>
              <a:ext uri="{FF2B5EF4-FFF2-40B4-BE49-F238E27FC236}">
                <a16:creationId xmlns:a16="http://schemas.microsoft.com/office/drawing/2014/main" id="{C6129448-0F9D-6340-8E64-A1C754AEB152}"/>
              </a:ext>
            </a:extLst>
          </p:cNvPr>
          <p:cNvSpPr txBox="1"/>
          <p:nvPr/>
        </p:nvSpPr>
        <p:spPr>
          <a:xfrm rot="16200000">
            <a:off x="1123783" y="5292347"/>
            <a:ext cx="2761975" cy="369332"/>
          </a:xfrm>
          <a:prstGeom prst="rect">
            <a:avLst/>
          </a:prstGeom>
          <a:noFill/>
        </p:spPr>
        <p:txBody>
          <a:bodyPr wrap="none" rtlCol="0">
            <a:spAutoFit/>
          </a:bodyPr>
          <a:lstStyle/>
          <a:p>
            <a:r>
              <a:rPr lang="de-DE">
                <a:solidFill>
                  <a:schemeClr val="bg1"/>
                </a:solidFill>
                <a:hlinkClick r:id="rId5">
                  <a:extLst>
                    <a:ext uri="{A12FA001-AC4F-418D-AE19-62706E023703}">
                      <ahyp:hlinkClr xmlns:ahyp="http://schemas.microsoft.com/office/drawing/2018/hyperlinkcolor" val="tx"/>
                    </a:ext>
                  </a:extLst>
                </a:hlinkClick>
              </a:rPr>
              <a:t>&gt; LINK - Dynamic landscape</a:t>
            </a:r>
            <a:endParaRPr lang="de-DE">
              <a:solidFill>
                <a:schemeClr val="bg1"/>
              </a:solidFill>
            </a:endParaRPr>
          </a:p>
        </p:txBody>
      </p:sp>
    </p:spTree>
    <p:extLst>
      <p:ext uri="{BB962C8B-B14F-4D97-AF65-F5344CB8AC3E}">
        <p14:creationId xmlns:p14="http://schemas.microsoft.com/office/powerpoint/2010/main" val="3099440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4478420" y="2624392"/>
            <a:ext cx="5486506"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Wir wählen heute Polly</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8" name="Grafik 7">
            <a:extLst>
              <a:ext uri="{FF2B5EF4-FFF2-40B4-BE49-F238E27FC236}">
                <a16:creationId xmlns:a16="http://schemas.microsoft.com/office/drawing/2014/main" id="{CC0F8B0B-F3B6-0A44-BE42-3A93E383FBDD}"/>
              </a:ext>
            </a:extLst>
          </p:cNvPr>
          <p:cNvPicPr>
            <a:picLocks noChangeAspect="1"/>
          </p:cNvPicPr>
          <p:nvPr/>
        </p:nvPicPr>
        <p:blipFill>
          <a:blip r:embed="rId4"/>
          <a:stretch>
            <a:fillRect/>
          </a:stretch>
        </p:blipFill>
        <p:spPr>
          <a:xfrm>
            <a:off x="2804589" y="3113446"/>
            <a:ext cx="8006973" cy="3744554"/>
          </a:xfrm>
          <a:prstGeom prst="rect">
            <a:avLst/>
          </a:prstGeom>
        </p:spPr>
      </p:pic>
      <p:grpSp>
        <p:nvGrpSpPr>
          <p:cNvPr id="11" name="Gruppieren 10">
            <a:extLst>
              <a:ext uri="{FF2B5EF4-FFF2-40B4-BE49-F238E27FC236}">
                <a16:creationId xmlns:a16="http://schemas.microsoft.com/office/drawing/2014/main" id="{536053B6-4228-114E-AAF0-E17B13177887}"/>
              </a:ext>
            </a:extLst>
          </p:cNvPr>
          <p:cNvGrpSpPr/>
          <p:nvPr/>
        </p:nvGrpSpPr>
        <p:grpSpPr>
          <a:xfrm>
            <a:off x="4852551" y="3113445"/>
            <a:ext cx="3911047" cy="3740612"/>
            <a:chOff x="2894982" y="965200"/>
            <a:chExt cx="5728317" cy="5478690"/>
          </a:xfrm>
        </p:grpSpPr>
        <p:sp>
          <p:nvSpPr>
            <p:cNvPr id="12" name="Oval 11">
              <a:extLst>
                <a:ext uri="{FF2B5EF4-FFF2-40B4-BE49-F238E27FC236}">
                  <a16:creationId xmlns:a16="http://schemas.microsoft.com/office/drawing/2014/main" id="{84FCAC62-71C5-5E49-AA92-ADF11CEFD862}"/>
                </a:ext>
              </a:extLst>
            </p:cNvPr>
            <p:cNvSpPr/>
            <p:nvPr/>
          </p:nvSpPr>
          <p:spPr>
            <a:xfrm>
              <a:off x="2894982" y="965200"/>
              <a:ext cx="5728317" cy="547869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3" name="Picture 2" descr="Bildergebnis für aws polly logo">
              <a:extLst>
                <a:ext uri="{FF2B5EF4-FFF2-40B4-BE49-F238E27FC236}">
                  <a16:creationId xmlns:a16="http://schemas.microsoft.com/office/drawing/2014/main" id="{1D2EB7AC-488A-A149-9F85-30F9E696F5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16099" y="1178519"/>
              <a:ext cx="4855767" cy="485576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09446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3753747" y="2239151"/>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Wir erweitern unserem Aufbau</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5</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grpSp>
        <p:nvGrpSpPr>
          <p:cNvPr id="8" name="Gruppieren 7">
            <a:extLst>
              <a:ext uri="{FF2B5EF4-FFF2-40B4-BE49-F238E27FC236}">
                <a16:creationId xmlns:a16="http://schemas.microsoft.com/office/drawing/2014/main" id="{15897CDA-BA2A-D64F-BF8C-87E397B5F071}"/>
              </a:ext>
            </a:extLst>
          </p:cNvPr>
          <p:cNvGrpSpPr/>
          <p:nvPr/>
        </p:nvGrpSpPr>
        <p:grpSpPr>
          <a:xfrm>
            <a:off x="1551454" y="2822091"/>
            <a:ext cx="9632848" cy="3468576"/>
            <a:chOff x="1141182" y="2129349"/>
            <a:chExt cx="10178459" cy="3646629"/>
          </a:xfrm>
        </p:grpSpPr>
        <p:pic>
          <p:nvPicPr>
            <p:cNvPr id="9" name="Grafik 8" descr="Ein Bild, das Tier enthält.&#10;&#10;Automatisch generierte Beschreibung">
              <a:extLst>
                <a:ext uri="{FF2B5EF4-FFF2-40B4-BE49-F238E27FC236}">
                  <a16:creationId xmlns:a16="http://schemas.microsoft.com/office/drawing/2014/main" id="{BA06859D-5385-0B4A-9370-19A5D1E7B9C0}"/>
                </a:ext>
              </a:extLst>
            </p:cNvPr>
            <p:cNvPicPr>
              <a:picLocks noChangeAspect="1"/>
            </p:cNvPicPr>
            <p:nvPr/>
          </p:nvPicPr>
          <p:blipFill>
            <a:blip r:embed="rId4"/>
            <a:stretch>
              <a:fillRect/>
            </a:stretch>
          </p:blipFill>
          <p:spPr>
            <a:xfrm>
              <a:off x="3200400" y="2129349"/>
              <a:ext cx="8119241" cy="3281246"/>
            </a:xfrm>
            <a:prstGeom prst="rect">
              <a:avLst/>
            </a:prstGeom>
          </p:spPr>
        </p:pic>
        <p:pic>
          <p:nvPicPr>
            <p:cNvPr id="10" name="Grafik 9">
              <a:extLst>
                <a:ext uri="{FF2B5EF4-FFF2-40B4-BE49-F238E27FC236}">
                  <a16:creationId xmlns:a16="http://schemas.microsoft.com/office/drawing/2014/main" id="{794DA28E-F9B7-1D48-9B5E-D452E935DDCB}"/>
                </a:ext>
              </a:extLst>
            </p:cNvPr>
            <p:cNvPicPr>
              <a:picLocks noChangeAspect="1"/>
            </p:cNvPicPr>
            <p:nvPr/>
          </p:nvPicPr>
          <p:blipFill>
            <a:blip r:embed="rId5"/>
            <a:stretch>
              <a:fillRect/>
            </a:stretch>
          </p:blipFill>
          <p:spPr>
            <a:xfrm>
              <a:off x="6930739" y="3394651"/>
              <a:ext cx="906846" cy="758536"/>
            </a:xfrm>
            <a:prstGeom prst="rect">
              <a:avLst/>
            </a:prstGeom>
          </p:spPr>
        </p:pic>
        <p:pic>
          <p:nvPicPr>
            <p:cNvPr id="11" name="Picture 2" descr="Bildergebnis für aws polly logo">
              <a:extLst>
                <a:ext uri="{FF2B5EF4-FFF2-40B4-BE49-F238E27FC236}">
                  <a16:creationId xmlns:a16="http://schemas.microsoft.com/office/drawing/2014/main" id="{5A70B73A-71B1-3345-A850-DD0E61F397B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82634" y="3147921"/>
              <a:ext cx="1681880" cy="1681880"/>
            </a:xfrm>
            <a:prstGeom prst="rect">
              <a:avLst/>
            </a:prstGeom>
            <a:noFill/>
            <a:extLst>
              <a:ext uri="{909E8E84-426E-40DD-AFC4-6F175D3DCCD1}">
                <a14:hiddenFill xmlns:a14="http://schemas.microsoft.com/office/drawing/2010/main">
                  <a:solidFill>
                    <a:srgbClr val="FFFFFF"/>
                  </a:solidFill>
                </a14:hiddenFill>
              </a:ext>
            </a:extLst>
          </p:spPr>
        </p:pic>
        <p:pic>
          <p:nvPicPr>
            <p:cNvPr id="12" name="Grafik 11" descr="Ein Bild, das Elektronik enthält.&#10;&#10;Automatisch generierte Beschreibung">
              <a:extLst>
                <a:ext uri="{FF2B5EF4-FFF2-40B4-BE49-F238E27FC236}">
                  <a16:creationId xmlns:a16="http://schemas.microsoft.com/office/drawing/2014/main" id="{8942300D-55EF-0F4D-A764-B8DB777C3A79}"/>
                </a:ext>
              </a:extLst>
            </p:cNvPr>
            <p:cNvPicPr>
              <a:picLocks noChangeAspect="1"/>
            </p:cNvPicPr>
            <p:nvPr/>
          </p:nvPicPr>
          <p:blipFill>
            <a:blip r:embed="rId7"/>
            <a:stretch>
              <a:fillRect/>
            </a:stretch>
          </p:blipFill>
          <p:spPr>
            <a:xfrm>
              <a:off x="1141182" y="4396213"/>
              <a:ext cx="1581412" cy="1379765"/>
            </a:xfrm>
            <a:prstGeom prst="rect">
              <a:avLst/>
            </a:prstGeom>
          </p:spPr>
        </p:pic>
        <p:pic>
          <p:nvPicPr>
            <p:cNvPr id="13" name="Grafik 12" descr="Ein Bild, das drinnen, Waffe enthält.&#10;&#10;Automatisch generierte Beschreibung">
              <a:extLst>
                <a:ext uri="{FF2B5EF4-FFF2-40B4-BE49-F238E27FC236}">
                  <a16:creationId xmlns:a16="http://schemas.microsoft.com/office/drawing/2014/main" id="{254FF0FC-A644-6D43-A98B-AA410856A7D5}"/>
                </a:ext>
              </a:extLst>
            </p:cNvPr>
            <p:cNvPicPr>
              <a:picLocks noChangeAspect="1"/>
            </p:cNvPicPr>
            <p:nvPr/>
          </p:nvPicPr>
          <p:blipFill>
            <a:blip r:embed="rId8"/>
            <a:stretch>
              <a:fillRect/>
            </a:stretch>
          </p:blipFill>
          <p:spPr>
            <a:xfrm rot="20516378">
              <a:off x="2533861" y="4300509"/>
              <a:ext cx="1429433" cy="245560"/>
            </a:xfrm>
            <a:prstGeom prst="rect">
              <a:avLst/>
            </a:prstGeom>
          </p:spPr>
        </p:pic>
        <p:pic>
          <p:nvPicPr>
            <p:cNvPr id="16" name="Grafik 15" descr="Ein Bild, das Screenshot enthält.&#10;&#10;Automatisch generierte Beschreibung">
              <a:extLst>
                <a:ext uri="{FF2B5EF4-FFF2-40B4-BE49-F238E27FC236}">
                  <a16:creationId xmlns:a16="http://schemas.microsoft.com/office/drawing/2014/main" id="{DC0E33A8-804E-1940-98D8-2F8758862971}"/>
                </a:ext>
              </a:extLst>
            </p:cNvPr>
            <p:cNvPicPr>
              <a:picLocks noChangeAspect="1"/>
            </p:cNvPicPr>
            <p:nvPr/>
          </p:nvPicPr>
          <p:blipFill>
            <a:blip r:embed="rId9"/>
            <a:stretch>
              <a:fillRect/>
            </a:stretch>
          </p:blipFill>
          <p:spPr>
            <a:xfrm>
              <a:off x="4156013" y="3219577"/>
              <a:ext cx="1556926" cy="1100790"/>
            </a:xfrm>
            <a:prstGeom prst="rect">
              <a:avLst/>
            </a:prstGeom>
          </p:spPr>
        </p:pic>
        <p:pic>
          <p:nvPicPr>
            <p:cNvPr id="17" name="Grafik 16" descr="Ein Bild, das drinnen, Waffe enthält.&#10;&#10;Automatisch generierte Beschreibung">
              <a:extLst>
                <a:ext uri="{FF2B5EF4-FFF2-40B4-BE49-F238E27FC236}">
                  <a16:creationId xmlns:a16="http://schemas.microsoft.com/office/drawing/2014/main" id="{09A6E12C-5B3C-AD42-BFE6-9B331F2D83C6}"/>
                </a:ext>
              </a:extLst>
            </p:cNvPr>
            <p:cNvPicPr>
              <a:picLocks noChangeAspect="1"/>
            </p:cNvPicPr>
            <p:nvPr/>
          </p:nvPicPr>
          <p:blipFill>
            <a:blip r:embed="rId8"/>
            <a:stretch>
              <a:fillRect/>
            </a:stretch>
          </p:blipFill>
          <p:spPr>
            <a:xfrm>
              <a:off x="5931560" y="3708582"/>
              <a:ext cx="714716" cy="122780"/>
            </a:xfrm>
            <a:prstGeom prst="rect">
              <a:avLst/>
            </a:prstGeom>
          </p:spPr>
        </p:pic>
        <p:pic>
          <p:nvPicPr>
            <p:cNvPr id="18" name="Grafik 17" descr="Ein Bild, das drinnen, Waffe enthält.&#10;&#10;Automatisch generierte Beschreibung">
              <a:extLst>
                <a:ext uri="{FF2B5EF4-FFF2-40B4-BE49-F238E27FC236}">
                  <a16:creationId xmlns:a16="http://schemas.microsoft.com/office/drawing/2014/main" id="{B9BD2186-D4AD-234B-A3DD-9146194994A7}"/>
                </a:ext>
              </a:extLst>
            </p:cNvPr>
            <p:cNvPicPr>
              <a:picLocks noChangeAspect="1"/>
            </p:cNvPicPr>
            <p:nvPr/>
          </p:nvPicPr>
          <p:blipFill>
            <a:blip r:embed="rId8"/>
            <a:stretch>
              <a:fillRect/>
            </a:stretch>
          </p:blipFill>
          <p:spPr>
            <a:xfrm>
              <a:off x="7993133" y="3713121"/>
              <a:ext cx="714716" cy="122780"/>
            </a:xfrm>
            <a:prstGeom prst="rect">
              <a:avLst/>
            </a:prstGeom>
          </p:spPr>
        </p:pic>
      </p:grpSp>
    </p:spTree>
    <p:extLst>
      <p:ext uri="{BB962C8B-B14F-4D97-AF65-F5344CB8AC3E}">
        <p14:creationId xmlns:p14="http://schemas.microsoft.com/office/powerpoint/2010/main" val="12647480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5</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5" name="Titel 1">
            <a:extLst>
              <a:ext uri="{FF2B5EF4-FFF2-40B4-BE49-F238E27FC236}">
                <a16:creationId xmlns:a16="http://schemas.microsoft.com/office/drawing/2014/main" id="{3D078DC8-3815-1342-8BA0-BBAAF0A4918E}"/>
              </a:ext>
            </a:extLst>
          </p:cNvPr>
          <p:cNvSpPr txBox="1">
            <a:spLocks/>
          </p:cNvSpPr>
          <p:nvPr/>
        </p:nvSpPr>
        <p:spPr>
          <a:xfrm>
            <a:off x="4758155" y="3264116"/>
            <a:ext cx="5489796" cy="3450725"/>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spcBef>
                <a:spcPts val="0"/>
              </a:spcBef>
              <a:spcAft>
                <a:spcPts val="2000"/>
              </a:spcAft>
            </a:pPr>
            <a:r>
              <a:rPr lang="de-DE" sz="2400">
                <a:solidFill>
                  <a:schemeClr val="bg1"/>
                </a:solidFill>
                <a:ea typeface="DengXian"/>
                <a:cs typeface="Courier New"/>
              </a:rPr>
              <a:t>1)  </a:t>
            </a:r>
            <a:r>
              <a:rPr lang="de-DE" sz="2400">
                <a:solidFill>
                  <a:schemeClr val="bg1"/>
                </a:solidFill>
                <a:latin typeface="Courier New"/>
                <a:ea typeface="DengXian"/>
                <a:cs typeface="Courier New"/>
              </a:rPr>
              <a:t>cd ..</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  cd task5</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  ./deploy.sh</a:t>
            </a:r>
          </a:p>
          <a:p>
            <a:pPr algn="l">
              <a:lnSpc>
                <a:spcPct val="100000"/>
              </a:lnSpc>
              <a:spcBef>
                <a:spcPts val="0"/>
              </a:spcBef>
              <a:spcAft>
                <a:spcPts val="2000"/>
              </a:spcAft>
            </a:pPr>
            <a:r>
              <a:rPr lang="de-DE" sz="2400">
                <a:solidFill>
                  <a:schemeClr val="bg1"/>
                </a:solidFill>
                <a:ea typeface="DengXian" panose="02010600030101010101" pitchFamily="2" charset="-122"/>
                <a:cs typeface="Courier New" panose="02070309020205020404" pitchFamily="49" charset="0"/>
              </a:rPr>
              <a:t>2)  Browser öffnet sich automatisch</a:t>
            </a:r>
          </a:p>
          <a:p>
            <a:pPr algn="l">
              <a:lnSpc>
                <a:spcPct val="100000"/>
              </a:lnSpc>
              <a:spcBef>
                <a:spcPts val="0"/>
              </a:spcBef>
              <a:spcAft>
                <a:spcPts val="2000"/>
              </a:spcAft>
            </a:pPr>
            <a:r>
              <a:rPr lang="de-DE" sz="2400">
                <a:solidFill>
                  <a:schemeClr val="bg1"/>
                </a:solidFill>
                <a:ea typeface="DengXian"/>
                <a:cs typeface="Courier New"/>
              </a:rPr>
              <a:t>3)  Probieren Sie es aus!</a:t>
            </a:r>
            <a:endParaRPr lang="de-DE" sz="2400">
              <a:solidFill>
                <a:schemeClr val="bg1"/>
              </a:solidFill>
              <a:ea typeface="DengXian" panose="02010600030101010101" pitchFamily="2" charset="-122"/>
              <a:cs typeface="Courier New" panose="02070309020205020404" pitchFamily="49" charset="0"/>
            </a:endParaRPr>
          </a:p>
        </p:txBody>
      </p:sp>
      <p:sp>
        <p:nvSpPr>
          <p:cNvPr id="16" name="Titel 1">
            <a:extLst>
              <a:ext uri="{FF2B5EF4-FFF2-40B4-BE49-F238E27FC236}">
                <a16:creationId xmlns:a16="http://schemas.microsoft.com/office/drawing/2014/main" id="{F3CB129C-98A4-2448-80FE-ED0380C01A58}"/>
              </a:ext>
            </a:extLst>
          </p:cNvPr>
          <p:cNvSpPr txBox="1">
            <a:spLocks/>
          </p:cNvSpPr>
          <p:nvPr/>
        </p:nvSpPr>
        <p:spPr>
          <a:xfrm>
            <a:off x="4761445" y="2666604"/>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Hands-on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Tree>
    <p:extLst>
      <p:ext uri="{BB962C8B-B14F-4D97-AF65-F5344CB8AC3E}">
        <p14:creationId xmlns:p14="http://schemas.microsoft.com/office/powerpoint/2010/main" val="920273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23" name="officeArt object">
            <a:extLst>
              <a:ext uri="{FF2B5EF4-FFF2-40B4-BE49-F238E27FC236}">
                <a16:creationId xmlns:a16="http://schemas.microsoft.com/office/drawing/2014/main" id="{3A0B980C-C4A9-FD49-927A-6EB61645DD50}"/>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24" name="officeArt object">
            <a:extLst>
              <a:ext uri="{FF2B5EF4-FFF2-40B4-BE49-F238E27FC236}">
                <a16:creationId xmlns:a16="http://schemas.microsoft.com/office/drawing/2014/main" id="{D982FA06-813C-9D40-98B6-6AF74DC905B1}"/>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27" name="Grafik 26" descr="Ein Bild, das Text, Buch enthält.&#10;&#10;Automatisch generierte Beschreibung">
            <a:extLst>
              <a:ext uri="{FF2B5EF4-FFF2-40B4-BE49-F238E27FC236}">
                <a16:creationId xmlns:a16="http://schemas.microsoft.com/office/drawing/2014/main" id="{185C4AC7-82EE-8B4B-A088-9825E62BEB5D}"/>
              </a:ext>
            </a:extLst>
          </p:cNvPr>
          <p:cNvPicPr>
            <a:picLocks noChangeAspect="1"/>
          </p:cNvPicPr>
          <p:nvPr/>
        </p:nvPicPr>
        <p:blipFill>
          <a:blip r:embed="rId3"/>
          <a:stretch>
            <a:fillRect/>
          </a:stretch>
        </p:blipFill>
        <p:spPr>
          <a:xfrm>
            <a:off x="10638692" y="398806"/>
            <a:ext cx="1091222" cy="776966"/>
          </a:xfrm>
          <a:prstGeom prst="rect">
            <a:avLst/>
          </a:prstGeom>
        </p:spPr>
      </p:pic>
      <p:sp>
        <p:nvSpPr>
          <p:cNvPr id="25" name="Titel 1">
            <a:extLst>
              <a:ext uri="{FF2B5EF4-FFF2-40B4-BE49-F238E27FC236}">
                <a16:creationId xmlns:a16="http://schemas.microsoft.com/office/drawing/2014/main" id="{A7B9267E-990A-5D4F-8F46-9C2CEEB7D178}"/>
              </a:ext>
            </a:extLst>
          </p:cNvPr>
          <p:cNvSpPr>
            <a:spLocks noGrp="1"/>
          </p:cNvSpPr>
          <p:nvPr>
            <p:ph type="ctrTitle"/>
          </p:nvPr>
        </p:nvSpPr>
        <p:spPr>
          <a:xfrm>
            <a:off x="43543" y="398806"/>
            <a:ext cx="12104913" cy="3234901"/>
          </a:xfrm>
        </p:spPr>
        <p:txBody>
          <a:bodyPr>
            <a:noAutofit/>
          </a:bodyPr>
          <a:lstStyle/>
          <a:p>
            <a:r>
              <a:rPr lang="de-DE" sz="8000">
                <a:solidFill>
                  <a:schemeClr val="bg1"/>
                </a:solidFill>
                <a:latin typeface="Impact" panose="020B0806030902050204" pitchFamily="34" charset="0"/>
              </a:rPr>
              <a:t>AGENDA</a:t>
            </a:r>
            <a:endParaRPr lang="de-DE" sz="6600">
              <a:solidFill>
                <a:schemeClr val="bg1"/>
              </a:solidFill>
              <a:latin typeface="Impact" panose="020B0806030902050204" pitchFamily="34" charset="0"/>
            </a:endParaRPr>
          </a:p>
        </p:txBody>
      </p:sp>
      <p:sp>
        <p:nvSpPr>
          <p:cNvPr id="4" name="Textfeld 3">
            <a:extLst>
              <a:ext uri="{FF2B5EF4-FFF2-40B4-BE49-F238E27FC236}">
                <a16:creationId xmlns:a16="http://schemas.microsoft.com/office/drawing/2014/main" id="{87C6D696-4E66-9847-B978-74E3322E33FD}"/>
              </a:ext>
            </a:extLst>
          </p:cNvPr>
          <p:cNvSpPr txBox="1"/>
          <p:nvPr/>
        </p:nvSpPr>
        <p:spPr>
          <a:xfrm>
            <a:off x="2603809" y="3847518"/>
            <a:ext cx="4055821" cy="2486386"/>
          </a:xfrm>
          <a:prstGeom prst="rect">
            <a:avLst/>
          </a:prstGeom>
          <a:noFill/>
        </p:spPr>
        <p:txBody>
          <a:bodyPr wrap="square" rtlCol="0" anchor="t">
            <a:spAutoFit/>
          </a:bodyPr>
          <a:lstStyle/>
          <a:p>
            <a:pPr>
              <a:lnSpc>
                <a:spcPts val="2660"/>
              </a:lnSpc>
            </a:pPr>
            <a:r>
              <a:rPr lang="de-DE">
                <a:solidFill>
                  <a:schemeClr val="bg1"/>
                </a:solidFill>
                <a:latin typeface="+mj-lt"/>
                <a:ea typeface="Roboto Light" panose="02000000000000000000" pitchFamily="2" charset="0"/>
              </a:rPr>
              <a:t>12.30   Empfang</a:t>
            </a:r>
          </a:p>
          <a:p>
            <a:pPr>
              <a:lnSpc>
                <a:spcPts val="2660"/>
              </a:lnSpc>
            </a:pPr>
            <a:r>
              <a:rPr lang="de-DE">
                <a:solidFill>
                  <a:schemeClr val="bg1"/>
                </a:solidFill>
                <a:latin typeface="+mj-lt"/>
                <a:ea typeface="Roboto Light" panose="02000000000000000000" pitchFamily="2" charset="0"/>
              </a:rPr>
              <a:t>13.00   Begrüßung und Agenda</a:t>
            </a:r>
          </a:p>
          <a:p>
            <a:pPr>
              <a:lnSpc>
                <a:spcPts val="2660"/>
              </a:lnSpc>
            </a:pPr>
            <a:r>
              <a:rPr lang="de-DE">
                <a:solidFill>
                  <a:schemeClr val="bg1"/>
                </a:solidFill>
                <a:latin typeface="+mj-lt"/>
                <a:ea typeface="Roboto Light" panose="02000000000000000000" pitchFamily="2" charset="0"/>
              </a:rPr>
              <a:t>13.15   Einführung in Cloud Native</a:t>
            </a:r>
          </a:p>
          <a:p>
            <a:pPr>
              <a:lnSpc>
                <a:spcPts val="2660"/>
              </a:lnSpc>
            </a:pPr>
            <a:r>
              <a:rPr lang="de-DE">
                <a:solidFill>
                  <a:schemeClr val="bg1"/>
                </a:solidFill>
                <a:latin typeface="+mj-lt"/>
                <a:ea typeface="Roboto Light" panose="02000000000000000000" pitchFamily="2" charset="0"/>
              </a:rPr>
              <a:t>13.30   Marktplatz der fünf großen</a:t>
            </a:r>
          </a:p>
          <a:p>
            <a:pPr>
              <a:lnSpc>
                <a:spcPts val="2660"/>
              </a:lnSpc>
            </a:pPr>
            <a:r>
              <a:rPr lang="de-DE">
                <a:solidFill>
                  <a:schemeClr val="bg1"/>
                </a:solidFill>
                <a:latin typeface="+mj-lt"/>
                <a:ea typeface="Roboto Light" panose="02000000000000000000" pitchFamily="2" charset="0"/>
              </a:rPr>
              <a:t>             Cloud-Native-Themen</a:t>
            </a:r>
          </a:p>
          <a:p>
            <a:pPr>
              <a:lnSpc>
                <a:spcPts val="2660"/>
              </a:lnSpc>
            </a:pPr>
            <a:r>
              <a:rPr lang="de-DE">
                <a:solidFill>
                  <a:schemeClr val="bg1"/>
                </a:solidFill>
                <a:latin typeface="+mj-lt"/>
                <a:ea typeface="Roboto Light" panose="02000000000000000000" pitchFamily="2" charset="0"/>
              </a:rPr>
              <a:t>14.30   Deep </a:t>
            </a:r>
            <a:r>
              <a:rPr lang="de-DE" err="1">
                <a:solidFill>
                  <a:schemeClr val="bg1"/>
                </a:solidFill>
                <a:latin typeface="+mj-lt"/>
                <a:ea typeface="Roboto Light" panose="02000000000000000000" pitchFamily="2" charset="0"/>
              </a:rPr>
              <a:t>Dive</a:t>
            </a:r>
            <a:r>
              <a:rPr lang="de-DE">
                <a:solidFill>
                  <a:schemeClr val="bg1"/>
                </a:solidFill>
                <a:latin typeface="+mj-lt"/>
                <a:ea typeface="Roboto Light" panose="02000000000000000000" pitchFamily="2" charset="0"/>
              </a:rPr>
              <a:t>: Cloud Native</a:t>
            </a:r>
            <a:endParaRPr lang="de-DE">
              <a:solidFill>
                <a:schemeClr val="bg1"/>
              </a:solidFill>
              <a:latin typeface="+mj-lt"/>
              <a:ea typeface="Roboto Light" panose="02000000000000000000" pitchFamily="2" charset="0"/>
              <a:cs typeface="Calibri Light"/>
            </a:endParaRPr>
          </a:p>
          <a:p>
            <a:pPr>
              <a:lnSpc>
                <a:spcPts val="2660"/>
              </a:lnSpc>
            </a:pPr>
            <a:r>
              <a:rPr lang="de-DE">
                <a:solidFill>
                  <a:schemeClr val="bg1"/>
                </a:solidFill>
                <a:latin typeface="+mj-lt"/>
                <a:ea typeface="Roboto Light" panose="02000000000000000000" pitchFamily="2" charset="0"/>
              </a:rPr>
              <a:t>15.00   Pause und </a:t>
            </a:r>
            <a:r>
              <a:rPr lang="de-DE" err="1">
                <a:solidFill>
                  <a:schemeClr val="bg1"/>
                </a:solidFill>
                <a:latin typeface="+mj-lt"/>
                <a:ea typeface="Roboto Light" panose="02000000000000000000" pitchFamily="2" charset="0"/>
              </a:rPr>
              <a:t>netzwerken</a:t>
            </a:r>
            <a:endParaRPr lang="de-DE">
              <a:solidFill>
                <a:schemeClr val="bg1"/>
              </a:solidFill>
              <a:latin typeface="+mj-lt"/>
              <a:ea typeface="Roboto Light" panose="02000000000000000000" pitchFamily="2" charset="0"/>
            </a:endParaRPr>
          </a:p>
        </p:txBody>
      </p:sp>
      <p:sp>
        <p:nvSpPr>
          <p:cNvPr id="30" name="Textfeld 29">
            <a:extLst>
              <a:ext uri="{FF2B5EF4-FFF2-40B4-BE49-F238E27FC236}">
                <a16:creationId xmlns:a16="http://schemas.microsoft.com/office/drawing/2014/main" id="{61153DFA-FC5E-D649-A871-E22C1428AF95}"/>
              </a:ext>
            </a:extLst>
          </p:cNvPr>
          <p:cNvSpPr txBox="1"/>
          <p:nvPr/>
        </p:nvSpPr>
        <p:spPr>
          <a:xfrm>
            <a:off x="6676752" y="3526007"/>
            <a:ext cx="5053162" cy="2832635"/>
          </a:xfrm>
          <a:prstGeom prst="rect">
            <a:avLst/>
          </a:prstGeom>
          <a:noFill/>
        </p:spPr>
        <p:txBody>
          <a:bodyPr wrap="square" rtlCol="0">
            <a:spAutoFit/>
          </a:bodyPr>
          <a:lstStyle/>
          <a:p>
            <a:pPr>
              <a:lnSpc>
                <a:spcPts val="2660"/>
              </a:lnSpc>
            </a:pPr>
            <a:endParaRPr lang="de-DE">
              <a:solidFill>
                <a:schemeClr val="bg1"/>
              </a:solidFill>
              <a:latin typeface="+mj-lt"/>
              <a:ea typeface="Roboto Light" panose="02000000000000000000" pitchFamily="2" charset="0"/>
            </a:endParaRPr>
          </a:p>
          <a:p>
            <a:pPr>
              <a:lnSpc>
                <a:spcPts val="2660"/>
              </a:lnSpc>
            </a:pPr>
            <a:r>
              <a:rPr lang="de-DE">
                <a:solidFill>
                  <a:schemeClr val="bg1"/>
                </a:solidFill>
                <a:latin typeface="+mj-lt"/>
                <a:ea typeface="Roboto Light" panose="02000000000000000000" pitchFamily="2" charset="0"/>
              </a:rPr>
              <a:t>15.30   Hands-on Phase 1: bauen</a:t>
            </a:r>
          </a:p>
          <a:p>
            <a:pPr>
              <a:lnSpc>
                <a:spcPts val="2660"/>
              </a:lnSpc>
            </a:pPr>
            <a:r>
              <a:rPr lang="de-DE">
                <a:solidFill>
                  <a:schemeClr val="bg1"/>
                </a:solidFill>
                <a:latin typeface="+mj-lt"/>
                <a:ea typeface="Roboto Light" panose="02000000000000000000" pitchFamily="2" charset="0"/>
              </a:rPr>
              <a:t>16.40   Hands-on Phase 2: schlechtes Wetter</a:t>
            </a:r>
          </a:p>
          <a:p>
            <a:pPr>
              <a:lnSpc>
                <a:spcPts val="2660"/>
              </a:lnSpc>
            </a:pPr>
            <a:r>
              <a:rPr lang="de-DE">
                <a:solidFill>
                  <a:schemeClr val="bg1"/>
                </a:solidFill>
                <a:latin typeface="+mj-lt"/>
                <a:ea typeface="Roboto Light" panose="02000000000000000000" pitchFamily="2" charset="0"/>
              </a:rPr>
              <a:t>17.00   Pause und </a:t>
            </a:r>
            <a:r>
              <a:rPr lang="de-DE" err="1">
                <a:solidFill>
                  <a:schemeClr val="bg1"/>
                </a:solidFill>
                <a:latin typeface="+mj-lt"/>
                <a:ea typeface="Roboto Light" panose="02000000000000000000" pitchFamily="2" charset="0"/>
              </a:rPr>
              <a:t>netzwerken</a:t>
            </a:r>
            <a:endParaRPr lang="de-DE">
              <a:solidFill>
                <a:schemeClr val="bg1"/>
              </a:solidFill>
              <a:latin typeface="+mj-lt"/>
              <a:ea typeface="Roboto Light" panose="02000000000000000000" pitchFamily="2" charset="0"/>
            </a:endParaRPr>
          </a:p>
          <a:p>
            <a:pPr>
              <a:lnSpc>
                <a:spcPts val="2660"/>
              </a:lnSpc>
            </a:pPr>
            <a:r>
              <a:rPr lang="de-DE">
                <a:solidFill>
                  <a:schemeClr val="bg1"/>
                </a:solidFill>
                <a:latin typeface="+mj-lt"/>
                <a:ea typeface="Roboto Light" panose="02000000000000000000" pitchFamily="2" charset="0"/>
              </a:rPr>
              <a:t>17.30   Hands-on Phase 3: handeln</a:t>
            </a:r>
          </a:p>
          <a:p>
            <a:pPr>
              <a:lnSpc>
                <a:spcPts val="2660"/>
              </a:lnSpc>
            </a:pPr>
            <a:r>
              <a:rPr lang="de-DE">
                <a:solidFill>
                  <a:schemeClr val="bg1"/>
                </a:solidFill>
                <a:latin typeface="+mj-lt"/>
                <a:ea typeface="Roboto Light" panose="02000000000000000000" pitchFamily="2" charset="0"/>
              </a:rPr>
              <a:t>18.00   </a:t>
            </a:r>
            <a:r>
              <a:rPr lang="de-DE" err="1">
                <a:solidFill>
                  <a:schemeClr val="bg1"/>
                </a:solidFill>
                <a:latin typeface="+mj-lt"/>
                <a:ea typeface="Roboto Light" panose="02000000000000000000" pitchFamily="2" charset="0"/>
              </a:rPr>
              <a:t>Fishbowl</a:t>
            </a:r>
            <a:r>
              <a:rPr lang="de-DE">
                <a:solidFill>
                  <a:schemeClr val="bg1"/>
                </a:solidFill>
                <a:latin typeface="+mj-lt"/>
                <a:ea typeface="Roboto Light" panose="02000000000000000000" pitchFamily="2" charset="0"/>
              </a:rPr>
              <a:t>-Diskussion</a:t>
            </a:r>
          </a:p>
          <a:p>
            <a:pPr>
              <a:lnSpc>
                <a:spcPts val="2660"/>
              </a:lnSpc>
            </a:pPr>
            <a:r>
              <a:rPr lang="de-DE">
                <a:solidFill>
                  <a:schemeClr val="bg1"/>
                </a:solidFill>
                <a:latin typeface="+mj-lt"/>
                <a:ea typeface="Roboto Light" panose="02000000000000000000" pitchFamily="2" charset="0"/>
              </a:rPr>
              <a:t>18.20   </a:t>
            </a:r>
            <a:r>
              <a:rPr lang="de-DE" err="1">
                <a:solidFill>
                  <a:schemeClr val="bg1"/>
                </a:solidFill>
                <a:latin typeface="+mj-lt"/>
                <a:ea typeface="Roboto Light" panose="02000000000000000000" pitchFamily="2" charset="0"/>
              </a:rPr>
              <a:t>Wrap-up</a:t>
            </a:r>
            <a:r>
              <a:rPr lang="de-DE">
                <a:solidFill>
                  <a:schemeClr val="bg1"/>
                </a:solidFill>
                <a:latin typeface="+mj-lt"/>
                <a:ea typeface="Roboto Light" panose="02000000000000000000" pitchFamily="2" charset="0"/>
              </a:rPr>
              <a:t> und Abschluss</a:t>
            </a:r>
          </a:p>
          <a:p>
            <a:pPr>
              <a:lnSpc>
                <a:spcPts val="2660"/>
              </a:lnSpc>
            </a:pPr>
            <a:r>
              <a:rPr lang="de-DE">
                <a:solidFill>
                  <a:schemeClr val="bg1"/>
                </a:solidFill>
                <a:latin typeface="+mj-lt"/>
                <a:ea typeface="Roboto Light" panose="02000000000000000000" pitchFamily="2" charset="0"/>
              </a:rPr>
              <a:t>18.30   Ausklang am Buffet</a:t>
            </a:r>
          </a:p>
        </p:txBody>
      </p:sp>
    </p:spTree>
    <p:extLst>
      <p:ext uri="{BB962C8B-B14F-4D97-AF65-F5344CB8AC3E}">
        <p14:creationId xmlns:p14="http://schemas.microsoft.com/office/powerpoint/2010/main" val="11972276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0" name="Titel 1">
            <a:extLst>
              <a:ext uri="{FF2B5EF4-FFF2-40B4-BE49-F238E27FC236}">
                <a16:creationId xmlns:a16="http://schemas.microsoft.com/office/drawing/2014/main" id="{1ED1C9BD-4A46-6A4E-BE19-B638B5E087A6}"/>
              </a:ext>
            </a:extLst>
          </p:cNvPr>
          <p:cNvSpPr txBox="1">
            <a:spLocks/>
          </p:cNvSpPr>
          <p:nvPr/>
        </p:nvSpPr>
        <p:spPr>
          <a:xfrm>
            <a:off x="4682099" y="2528060"/>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Noch mehr Dienste?</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32" name="Grafik 31">
            <a:extLst>
              <a:ext uri="{FF2B5EF4-FFF2-40B4-BE49-F238E27FC236}">
                <a16:creationId xmlns:a16="http://schemas.microsoft.com/office/drawing/2014/main" id="{9130B3F8-231C-AD4C-84FF-66783FA8BF10}"/>
              </a:ext>
            </a:extLst>
          </p:cNvPr>
          <p:cNvPicPr>
            <a:picLocks noChangeAspect="1"/>
          </p:cNvPicPr>
          <p:nvPr/>
        </p:nvPicPr>
        <p:blipFill>
          <a:blip r:embed="rId4"/>
          <a:stretch>
            <a:fillRect/>
          </a:stretch>
        </p:blipFill>
        <p:spPr>
          <a:xfrm>
            <a:off x="2804589" y="3113446"/>
            <a:ext cx="8006973" cy="3744554"/>
          </a:xfrm>
          <a:prstGeom prst="rect">
            <a:avLst/>
          </a:prstGeom>
        </p:spPr>
      </p:pic>
      <p:grpSp>
        <p:nvGrpSpPr>
          <p:cNvPr id="2" name="Gruppieren 1">
            <a:extLst>
              <a:ext uri="{FF2B5EF4-FFF2-40B4-BE49-F238E27FC236}">
                <a16:creationId xmlns:a16="http://schemas.microsoft.com/office/drawing/2014/main" id="{0A1CD90B-6D83-EE41-AC40-DBFCFC462435}"/>
              </a:ext>
            </a:extLst>
          </p:cNvPr>
          <p:cNvGrpSpPr/>
          <p:nvPr/>
        </p:nvGrpSpPr>
        <p:grpSpPr>
          <a:xfrm>
            <a:off x="3358302" y="3228109"/>
            <a:ext cx="7280389" cy="3462472"/>
            <a:chOff x="997337" y="1530881"/>
            <a:chExt cx="8523100" cy="4053491"/>
          </a:xfrm>
        </p:grpSpPr>
        <p:sp>
          <p:nvSpPr>
            <p:cNvPr id="33" name="Oval 32">
              <a:extLst>
                <a:ext uri="{FF2B5EF4-FFF2-40B4-BE49-F238E27FC236}">
                  <a16:creationId xmlns:a16="http://schemas.microsoft.com/office/drawing/2014/main" id="{669AB2EF-2F2A-B849-87F2-F4D06AD6640C}"/>
                </a:ext>
              </a:extLst>
            </p:cNvPr>
            <p:cNvSpPr/>
            <p:nvPr/>
          </p:nvSpPr>
          <p:spPr>
            <a:xfrm>
              <a:off x="6265008" y="2563467"/>
              <a:ext cx="2029882" cy="198831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Titel 1">
              <a:extLst>
                <a:ext uri="{FF2B5EF4-FFF2-40B4-BE49-F238E27FC236}">
                  <a16:creationId xmlns:a16="http://schemas.microsoft.com/office/drawing/2014/main" id="{8C03D3B4-FE58-3243-87D5-1BDF7BA44F8A}"/>
                </a:ext>
              </a:extLst>
            </p:cNvPr>
            <p:cNvSpPr txBox="1">
              <a:spLocks/>
            </p:cNvSpPr>
            <p:nvPr/>
          </p:nvSpPr>
          <p:spPr>
            <a:xfrm>
              <a:off x="6138475" y="3248773"/>
              <a:ext cx="2282947" cy="67946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000" b="1">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AWS</a:t>
              </a:r>
              <a:r>
                <a:rPr lang="de-DE" sz="20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 </a:t>
              </a:r>
              <a:r>
                <a:rPr lang="de-DE" sz="2000" err="1">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Rekognition</a:t>
              </a:r>
              <a:endParaRPr lang="de-DE" sz="20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endParaRPr>
            </a:p>
          </p:txBody>
        </p:sp>
        <p:sp>
          <p:nvSpPr>
            <p:cNvPr id="35" name="Oval 34">
              <a:extLst>
                <a:ext uri="{FF2B5EF4-FFF2-40B4-BE49-F238E27FC236}">
                  <a16:creationId xmlns:a16="http://schemas.microsoft.com/office/drawing/2014/main" id="{3E7B0248-40AE-3840-BD57-51822623CDD3}"/>
                </a:ext>
              </a:extLst>
            </p:cNvPr>
            <p:cNvSpPr/>
            <p:nvPr/>
          </p:nvSpPr>
          <p:spPr>
            <a:xfrm>
              <a:off x="3736690" y="3596053"/>
              <a:ext cx="2029882" cy="198831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 name="Titel 1">
              <a:extLst>
                <a:ext uri="{FF2B5EF4-FFF2-40B4-BE49-F238E27FC236}">
                  <a16:creationId xmlns:a16="http://schemas.microsoft.com/office/drawing/2014/main" id="{5454CCB1-AD5A-DE47-9117-91B8A737D950}"/>
                </a:ext>
              </a:extLst>
            </p:cNvPr>
            <p:cNvSpPr txBox="1">
              <a:spLocks/>
            </p:cNvSpPr>
            <p:nvPr/>
          </p:nvSpPr>
          <p:spPr>
            <a:xfrm>
              <a:off x="3736690" y="4348707"/>
              <a:ext cx="2029882" cy="57172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000" b="1">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AWS</a:t>
              </a:r>
              <a:r>
                <a:rPr lang="de-DE" sz="20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 </a:t>
              </a:r>
              <a:br>
                <a:rPr lang="de-DE" sz="20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br>
              <a:r>
                <a:rPr lang="de-DE" sz="20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Translation</a:t>
              </a:r>
            </a:p>
          </p:txBody>
        </p:sp>
        <p:sp>
          <p:nvSpPr>
            <p:cNvPr id="40" name="Oval 39">
              <a:extLst>
                <a:ext uri="{FF2B5EF4-FFF2-40B4-BE49-F238E27FC236}">
                  <a16:creationId xmlns:a16="http://schemas.microsoft.com/office/drawing/2014/main" id="{FD7363B5-7A09-5A45-939A-F419BB590117}"/>
                </a:ext>
              </a:extLst>
            </p:cNvPr>
            <p:cNvSpPr/>
            <p:nvPr/>
          </p:nvSpPr>
          <p:spPr>
            <a:xfrm>
              <a:off x="8076249" y="1530881"/>
              <a:ext cx="858496" cy="81485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Titel 1">
              <a:extLst>
                <a:ext uri="{FF2B5EF4-FFF2-40B4-BE49-F238E27FC236}">
                  <a16:creationId xmlns:a16="http://schemas.microsoft.com/office/drawing/2014/main" id="{16F57979-4A76-BD44-85B3-E56513EC411C}"/>
                </a:ext>
              </a:extLst>
            </p:cNvPr>
            <p:cNvSpPr txBox="1">
              <a:spLocks/>
            </p:cNvSpPr>
            <p:nvPr/>
          </p:nvSpPr>
          <p:spPr>
            <a:xfrm>
              <a:off x="7490555" y="1627220"/>
              <a:ext cx="2029882" cy="57172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400" b="1">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rPr>
                <a:t>…</a:t>
              </a:r>
              <a:endParaRPr lang="de-DE" sz="2400">
                <a:solidFill>
                  <a:schemeClr val="tx1">
                    <a:lumMod val="75000"/>
                    <a:lumOff val="25000"/>
                  </a:schemeClr>
                </a:solidFill>
                <a:latin typeface="DengXian" panose="02010600030101010101" pitchFamily="2" charset="-122"/>
                <a:ea typeface="DengXian" panose="02010600030101010101" pitchFamily="2" charset="-122"/>
                <a:cs typeface="Consolas" panose="020B0609020204030204" pitchFamily="49" charset="0"/>
              </a:endParaRPr>
            </a:p>
          </p:txBody>
        </p:sp>
        <p:sp>
          <p:nvSpPr>
            <p:cNvPr id="42" name="Oval 41">
              <a:extLst>
                <a:ext uri="{FF2B5EF4-FFF2-40B4-BE49-F238E27FC236}">
                  <a16:creationId xmlns:a16="http://schemas.microsoft.com/office/drawing/2014/main" id="{8113EB38-5240-4E42-AB4B-46CED7CD65EC}"/>
                </a:ext>
              </a:extLst>
            </p:cNvPr>
            <p:cNvSpPr/>
            <p:nvPr/>
          </p:nvSpPr>
          <p:spPr>
            <a:xfrm>
              <a:off x="997337" y="1530881"/>
              <a:ext cx="3099521" cy="289335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3" name="Picture 2" descr="Bildergebnis für aws polly logo">
              <a:extLst>
                <a:ext uri="{FF2B5EF4-FFF2-40B4-BE49-F238E27FC236}">
                  <a16:creationId xmlns:a16="http://schemas.microsoft.com/office/drawing/2014/main" id="{3F9693F6-E1C2-F24D-BA74-D853B9B06D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1313" y="1648772"/>
              <a:ext cx="2531837" cy="254505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58146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7" name="Rechteck 6">
            <a:extLst>
              <a:ext uri="{FF2B5EF4-FFF2-40B4-BE49-F238E27FC236}">
                <a16:creationId xmlns:a16="http://schemas.microsoft.com/office/drawing/2014/main" id="{C1ABD84A-D3A8-D74C-A6E4-398CDF3D9E91}"/>
              </a:ext>
            </a:extLst>
          </p:cNvPr>
          <p:cNvSpPr/>
          <p:nvPr/>
        </p:nvSpPr>
        <p:spPr>
          <a:xfrm>
            <a:off x="3339732" y="3468737"/>
            <a:ext cx="3610284" cy="1323439"/>
          </a:xfrm>
          <a:prstGeom prst="rect">
            <a:avLst/>
          </a:prstGeom>
        </p:spPr>
        <p:txBody>
          <a:bodyPr wrap="none">
            <a:spAutoFit/>
          </a:bodyPr>
          <a:lstStyle/>
          <a:p>
            <a:r>
              <a:rPr lang="de-DE" sz="8000">
                <a:solidFill>
                  <a:schemeClr val="bg1"/>
                </a:solidFill>
                <a:latin typeface="Impact" panose="020B0806030902050204" pitchFamily="34" charset="0"/>
                <a:ea typeface="DengXian" panose="02010600030101010101" pitchFamily="2" charset="-122"/>
                <a:cs typeface="Consolas" panose="020B0609020204030204" pitchFamily="49" charset="0"/>
              </a:rPr>
              <a:t>Fragen?</a:t>
            </a:r>
            <a:endParaRPr lang="de-DE" sz="8000">
              <a:solidFill>
                <a:schemeClr val="bg1"/>
              </a:solidFill>
              <a:latin typeface="Impact" panose="020B0806030902050204" pitchFamily="34" charset="0"/>
            </a:endParaRPr>
          </a:p>
        </p:txBody>
      </p:sp>
      <p:sp>
        <p:nvSpPr>
          <p:cNvPr id="23" name="Würfel 22">
            <a:extLst>
              <a:ext uri="{FF2B5EF4-FFF2-40B4-BE49-F238E27FC236}">
                <a16:creationId xmlns:a16="http://schemas.microsoft.com/office/drawing/2014/main" id="{1379C4D4-253A-504D-86F5-8165639E788B}"/>
              </a:ext>
            </a:extLst>
          </p:cNvPr>
          <p:cNvSpPr/>
          <p:nvPr/>
        </p:nvSpPr>
        <p:spPr>
          <a:xfrm>
            <a:off x="8382766" y="3934658"/>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Würfel 23">
            <a:extLst>
              <a:ext uri="{FF2B5EF4-FFF2-40B4-BE49-F238E27FC236}">
                <a16:creationId xmlns:a16="http://schemas.microsoft.com/office/drawing/2014/main" id="{042142B1-D39A-BC4F-832F-49056CB9BA6F}"/>
              </a:ext>
            </a:extLst>
          </p:cNvPr>
          <p:cNvSpPr/>
          <p:nvPr/>
        </p:nvSpPr>
        <p:spPr>
          <a:xfrm>
            <a:off x="9208242" y="3934658"/>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Würfel 24">
            <a:extLst>
              <a:ext uri="{FF2B5EF4-FFF2-40B4-BE49-F238E27FC236}">
                <a16:creationId xmlns:a16="http://schemas.microsoft.com/office/drawing/2014/main" id="{67B3B61D-BDB6-7F40-A794-572316983523}"/>
              </a:ext>
            </a:extLst>
          </p:cNvPr>
          <p:cNvSpPr/>
          <p:nvPr/>
        </p:nvSpPr>
        <p:spPr>
          <a:xfrm>
            <a:off x="8053820" y="4272730"/>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Würfel 25">
            <a:extLst>
              <a:ext uri="{FF2B5EF4-FFF2-40B4-BE49-F238E27FC236}">
                <a16:creationId xmlns:a16="http://schemas.microsoft.com/office/drawing/2014/main" id="{F550EDBA-8E21-FA4E-99EE-A809336951A6}"/>
              </a:ext>
            </a:extLst>
          </p:cNvPr>
          <p:cNvSpPr/>
          <p:nvPr/>
        </p:nvSpPr>
        <p:spPr>
          <a:xfrm>
            <a:off x="8879296" y="4272730"/>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Würfel 26">
            <a:extLst>
              <a:ext uri="{FF2B5EF4-FFF2-40B4-BE49-F238E27FC236}">
                <a16:creationId xmlns:a16="http://schemas.microsoft.com/office/drawing/2014/main" id="{CCF1D348-CB26-C840-A0DE-7D613B2FF980}"/>
              </a:ext>
            </a:extLst>
          </p:cNvPr>
          <p:cNvSpPr/>
          <p:nvPr/>
        </p:nvSpPr>
        <p:spPr>
          <a:xfrm>
            <a:off x="9715616" y="4272730"/>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Würfel 27">
            <a:extLst>
              <a:ext uri="{FF2B5EF4-FFF2-40B4-BE49-F238E27FC236}">
                <a16:creationId xmlns:a16="http://schemas.microsoft.com/office/drawing/2014/main" id="{721DE2D5-A323-C640-B420-6080A47FBB23}"/>
              </a:ext>
            </a:extLst>
          </p:cNvPr>
          <p:cNvSpPr/>
          <p:nvPr/>
        </p:nvSpPr>
        <p:spPr>
          <a:xfrm>
            <a:off x="8382766" y="3113625"/>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Würfel 28">
            <a:extLst>
              <a:ext uri="{FF2B5EF4-FFF2-40B4-BE49-F238E27FC236}">
                <a16:creationId xmlns:a16="http://schemas.microsoft.com/office/drawing/2014/main" id="{71FD1FEC-0A63-7946-BF13-7828614C2434}"/>
              </a:ext>
            </a:extLst>
          </p:cNvPr>
          <p:cNvSpPr/>
          <p:nvPr/>
        </p:nvSpPr>
        <p:spPr>
          <a:xfrm>
            <a:off x="9208242" y="3113625"/>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Würfel 29">
            <a:extLst>
              <a:ext uri="{FF2B5EF4-FFF2-40B4-BE49-F238E27FC236}">
                <a16:creationId xmlns:a16="http://schemas.microsoft.com/office/drawing/2014/main" id="{12B8DCFE-39FA-A24B-9919-0287A535A7A3}"/>
              </a:ext>
            </a:extLst>
          </p:cNvPr>
          <p:cNvSpPr/>
          <p:nvPr/>
        </p:nvSpPr>
        <p:spPr>
          <a:xfrm>
            <a:off x="8053820" y="3451697"/>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Würfel 30">
            <a:extLst>
              <a:ext uri="{FF2B5EF4-FFF2-40B4-BE49-F238E27FC236}">
                <a16:creationId xmlns:a16="http://schemas.microsoft.com/office/drawing/2014/main" id="{A1966B92-4B65-7448-93B2-0A17410DB11A}"/>
              </a:ext>
            </a:extLst>
          </p:cNvPr>
          <p:cNvSpPr/>
          <p:nvPr/>
        </p:nvSpPr>
        <p:spPr>
          <a:xfrm>
            <a:off x="8879296" y="3451697"/>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Würfel 31">
            <a:extLst>
              <a:ext uri="{FF2B5EF4-FFF2-40B4-BE49-F238E27FC236}">
                <a16:creationId xmlns:a16="http://schemas.microsoft.com/office/drawing/2014/main" id="{00F483CE-9892-2A48-884B-5AD00AB57981}"/>
              </a:ext>
            </a:extLst>
          </p:cNvPr>
          <p:cNvSpPr/>
          <p:nvPr/>
        </p:nvSpPr>
        <p:spPr>
          <a:xfrm>
            <a:off x="9715616" y="3451697"/>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Würfel 32">
            <a:extLst>
              <a:ext uri="{FF2B5EF4-FFF2-40B4-BE49-F238E27FC236}">
                <a16:creationId xmlns:a16="http://schemas.microsoft.com/office/drawing/2014/main" id="{A1CA951E-2B2C-9B41-A728-2B31015CAE73}"/>
              </a:ext>
            </a:extLst>
          </p:cNvPr>
          <p:cNvSpPr/>
          <p:nvPr/>
        </p:nvSpPr>
        <p:spPr>
          <a:xfrm>
            <a:off x="8053820" y="2630664"/>
            <a:ext cx="923075" cy="880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Würfel 33">
            <a:extLst>
              <a:ext uri="{FF2B5EF4-FFF2-40B4-BE49-F238E27FC236}">
                <a16:creationId xmlns:a16="http://schemas.microsoft.com/office/drawing/2014/main" id="{333FF838-195A-AC45-BE19-AF49129441D0}"/>
              </a:ext>
            </a:extLst>
          </p:cNvPr>
          <p:cNvSpPr/>
          <p:nvPr/>
        </p:nvSpPr>
        <p:spPr>
          <a:xfrm>
            <a:off x="8879296" y="2630664"/>
            <a:ext cx="923075" cy="880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Würfel 34">
            <a:extLst>
              <a:ext uri="{FF2B5EF4-FFF2-40B4-BE49-F238E27FC236}">
                <a16:creationId xmlns:a16="http://schemas.microsoft.com/office/drawing/2014/main" id="{E23F4FD9-BE8F-4046-89A1-640737B7B736}"/>
              </a:ext>
            </a:extLst>
          </p:cNvPr>
          <p:cNvSpPr/>
          <p:nvPr/>
        </p:nvSpPr>
        <p:spPr>
          <a:xfrm>
            <a:off x="9715616" y="2630664"/>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Würfel 16">
            <a:extLst>
              <a:ext uri="{FF2B5EF4-FFF2-40B4-BE49-F238E27FC236}">
                <a16:creationId xmlns:a16="http://schemas.microsoft.com/office/drawing/2014/main" id="{F7667DF5-F1BD-3B49-BC97-8BD1C1CEFBC3}"/>
              </a:ext>
            </a:extLst>
          </p:cNvPr>
          <p:cNvSpPr/>
          <p:nvPr/>
        </p:nvSpPr>
        <p:spPr>
          <a:xfrm>
            <a:off x="7725976" y="4581864"/>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Würfel 17">
            <a:extLst>
              <a:ext uri="{FF2B5EF4-FFF2-40B4-BE49-F238E27FC236}">
                <a16:creationId xmlns:a16="http://schemas.microsoft.com/office/drawing/2014/main" id="{3B738998-DDB0-E844-B802-7791D899BEDA}"/>
              </a:ext>
            </a:extLst>
          </p:cNvPr>
          <p:cNvSpPr/>
          <p:nvPr/>
        </p:nvSpPr>
        <p:spPr>
          <a:xfrm>
            <a:off x="8551452" y="4581864"/>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Würfel 18">
            <a:extLst>
              <a:ext uri="{FF2B5EF4-FFF2-40B4-BE49-F238E27FC236}">
                <a16:creationId xmlns:a16="http://schemas.microsoft.com/office/drawing/2014/main" id="{25D5D8D6-30F6-EA48-962F-7328321B36C8}"/>
              </a:ext>
            </a:extLst>
          </p:cNvPr>
          <p:cNvSpPr/>
          <p:nvPr/>
        </p:nvSpPr>
        <p:spPr>
          <a:xfrm>
            <a:off x="9387772" y="4581864"/>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Würfel 19">
            <a:extLst>
              <a:ext uri="{FF2B5EF4-FFF2-40B4-BE49-F238E27FC236}">
                <a16:creationId xmlns:a16="http://schemas.microsoft.com/office/drawing/2014/main" id="{F3A4618A-2A04-2443-88FB-6E207371423B}"/>
              </a:ext>
            </a:extLst>
          </p:cNvPr>
          <p:cNvSpPr/>
          <p:nvPr/>
        </p:nvSpPr>
        <p:spPr>
          <a:xfrm>
            <a:off x="7397030" y="4919936"/>
            <a:ext cx="923075" cy="880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Würfel 20">
            <a:extLst>
              <a:ext uri="{FF2B5EF4-FFF2-40B4-BE49-F238E27FC236}">
                <a16:creationId xmlns:a16="http://schemas.microsoft.com/office/drawing/2014/main" id="{391ECA34-F6F5-8040-9DB0-D5C875CA1A67}"/>
              </a:ext>
            </a:extLst>
          </p:cNvPr>
          <p:cNvSpPr/>
          <p:nvPr/>
        </p:nvSpPr>
        <p:spPr>
          <a:xfrm>
            <a:off x="8222506" y="4919936"/>
            <a:ext cx="923075" cy="880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Würfel 21">
            <a:extLst>
              <a:ext uri="{FF2B5EF4-FFF2-40B4-BE49-F238E27FC236}">
                <a16:creationId xmlns:a16="http://schemas.microsoft.com/office/drawing/2014/main" id="{B8A1391C-C31E-244D-93E9-DEF511C6487A}"/>
              </a:ext>
            </a:extLst>
          </p:cNvPr>
          <p:cNvSpPr/>
          <p:nvPr/>
        </p:nvSpPr>
        <p:spPr>
          <a:xfrm>
            <a:off x="9058826" y="4919936"/>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Würfel 3">
            <a:extLst>
              <a:ext uri="{FF2B5EF4-FFF2-40B4-BE49-F238E27FC236}">
                <a16:creationId xmlns:a16="http://schemas.microsoft.com/office/drawing/2014/main" id="{FDD46ADA-42C7-1948-AEC5-763EB5925D9C}"/>
              </a:ext>
            </a:extLst>
          </p:cNvPr>
          <p:cNvSpPr/>
          <p:nvPr/>
        </p:nvSpPr>
        <p:spPr>
          <a:xfrm>
            <a:off x="7725976" y="3760831"/>
            <a:ext cx="923075" cy="880919"/>
          </a:xfrm>
          <a:prstGeom prst="cube">
            <a:avLst/>
          </a:prstGeom>
          <a:solidFill>
            <a:schemeClr val="tx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Würfel 4">
            <a:extLst>
              <a:ext uri="{FF2B5EF4-FFF2-40B4-BE49-F238E27FC236}">
                <a16:creationId xmlns:a16="http://schemas.microsoft.com/office/drawing/2014/main" id="{5B4A3C2A-1242-CB48-803E-5D85FA706F32}"/>
              </a:ext>
            </a:extLst>
          </p:cNvPr>
          <p:cNvSpPr/>
          <p:nvPr/>
        </p:nvSpPr>
        <p:spPr>
          <a:xfrm>
            <a:off x="8551452" y="3760831"/>
            <a:ext cx="923075" cy="880919"/>
          </a:xfrm>
          <a:prstGeom prst="cube">
            <a:avLst/>
          </a:prstGeom>
          <a:solidFill>
            <a:srgbClr val="7F7F7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Würfel 5">
            <a:extLst>
              <a:ext uri="{FF2B5EF4-FFF2-40B4-BE49-F238E27FC236}">
                <a16:creationId xmlns:a16="http://schemas.microsoft.com/office/drawing/2014/main" id="{92E3B06F-24BF-2645-8152-76690024451B}"/>
              </a:ext>
            </a:extLst>
          </p:cNvPr>
          <p:cNvSpPr/>
          <p:nvPr/>
        </p:nvSpPr>
        <p:spPr>
          <a:xfrm>
            <a:off x="9387772" y="3760831"/>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Würfel 7">
            <a:extLst>
              <a:ext uri="{FF2B5EF4-FFF2-40B4-BE49-F238E27FC236}">
                <a16:creationId xmlns:a16="http://schemas.microsoft.com/office/drawing/2014/main" id="{367A6337-C5E5-8240-92EF-CA2B6D80D25E}"/>
              </a:ext>
            </a:extLst>
          </p:cNvPr>
          <p:cNvSpPr/>
          <p:nvPr/>
        </p:nvSpPr>
        <p:spPr>
          <a:xfrm>
            <a:off x="7725976" y="2939798"/>
            <a:ext cx="923075" cy="880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Würfel 8">
            <a:extLst>
              <a:ext uri="{FF2B5EF4-FFF2-40B4-BE49-F238E27FC236}">
                <a16:creationId xmlns:a16="http://schemas.microsoft.com/office/drawing/2014/main" id="{B027CCBA-84E6-9343-AB56-F03E27442FFE}"/>
              </a:ext>
            </a:extLst>
          </p:cNvPr>
          <p:cNvSpPr/>
          <p:nvPr/>
        </p:nvSpPr>
        <p:spPr>
          <a:xfrm>
            <a:off x="8551452" y="2939798"/>
            <a:ext cx="923075" cy="880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Würfel 9">
            <a:extLst>
              <a:ext uri="{FF2B5EF4-FFF2-40B4-BE49-F238E27FC236}">
                <a16:creationId xmlns:a16="http://schemas.microsoft.com/office/drawing/2014/main" id="{0956C287-12B7-3246-BD71-53F0C43376EB}"/>
              </a:ext>
            </a:extLst>
          </p:cNvPr>
          <p:cNvSpPr/>
          <p:nvPr/>
        </p:nvSpPr>
        <p:spPr>
          <a:xfrm>
            <a:off x="9387772" y="2939798"/>
            <a:ext cx="923075" cy="880919"/>
          </a:xfrm>
          <a:prstGeom prst="cube">
            <a:avLst/>
          </a:prstGeom>
          <a:solidFill>
            <a:srgbClr val="BFBFBF"/>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Würfel 10">
            <a:extLst>
              <a:ext uri="{FF2B5EF4-FFF2-40B4-BE49-F238E27FC236}">
                <a16:creationId xmlns:a16="http://schemas.microsoft.com/office/drawing/2014/main" id="{BA2BBCB9-CD25-C743-81D4-7CEA36E7E9E8}"/>
              </a:ext>
            </a:extLst>
          </p:cNvPr>
          <p:cNvSpPr/>
          <p:nvPr/>
        </p:nvSpPr>
        <p:spPr>
          <a:xfrm>
            <a:off x="7397030" y="4098903"/>
            <a:ext cx="923075" cy="880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Würfel 11">
            <a:extLst>
              <a:ext uri="{FF2B5EF4-FFF2-40B4-BE49-F238E27FC236}">
                <a16:creationId xmlns:a16="http://schemas.microsoft.com/office/drawing/2014/main" id="{0FD15210-ADD7-5541-AEF7-EB3358EFA92B}"/>
              </a:ext>
            </a:extLst>
          </p:cNvPr>
          <p:cNvSpPr/>
          <p:nvPr/>
        </p:nvSpPr>
        <p:spPr>
          <a:xfrm>
            <a:off x="8222506" y="4098903"/>
            <a:ext cx="923075" cy="880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Würfel 12">
            <a:extLst>
              <a:ext uri="{FF2B5EF4-FFF2-40B4-BE49-F238E27FC236}">
                <a16:creationId xmlns:a16="http://schemas.microsoft.com/office/drawing/2014/main" id="{B82DE2AC-1037-4E44-9DCA-374266BF0F2F}"/>
              </a:ext>
            </a:extLst>
          </p:cNvPr>
          <p:cNvSpPr/>
          <p:nvPr/>
        </p:nvSpPr>
        <p:spPr>
          <a:xfrm>
            <a:off x="9058826" y="4098903"/>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Würfel 13">
            <a:extLst>
              <a:ext uri="{FF2B5EF4-FFF2-40B4-BE49-F238E27FC236}">
                <a16:creationId xmlns:a16="http://schemas.microsoft.com/office/drawing/2014/main" id="{5EF5DFE6-FBFB-8946-813D-DA6F0695706C}"/>
              </a:ext>
            </a:extLst>
          </p:cNvPr>
          <p:cNvSpPr/>
          <p:nvPr/>
        </p:nvSpPr>
        <p:spPr>
          <a:xfrm>
            <a:off x="7397030" y="3277870"/>
            <a:ext cx="923075" cy="880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Würfel 14">
            <a:extLst>
              <a:ext uri="{FF2B5EF4-FFF2-40B4-BE49-F238E27FC236}">
                <a16:creationId xmlns:a16="http://schemas.microsoft.com/office/drawing/2014/main" id="{70753518-DF70-E44C-A99F-FDDC66BA4370}"/>
              </a:ext>
            </a:extLst>
          </p:cNvPr>
          <p:cNvSpPr/>
          <p:nvPr/>
        </p:nvSpPr>
        <p:spPr>
          <a:xfrm>
            <a:off x="8222506" y="3277870"/>
            <a:ext cx="923075" cy="880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Würfel 15">
            <a:extLst>
              <a:ext uri="{FF2B5EF4-FFF2-40B4-BE49-F238E27FC236}">
                <a16:creationId xmlns:a16="http://schemas.microsoft.com/office/drawing/2014/main" id="{0A2A848F-053A-BE4B-88DC-8592D937ECDC}"/>
              </a:ext>
            </a:extLst>
          </p:cNvPr>
          <p:cNvSpPr/>
          <p:nvPr/>
        </p:nvSpPr>
        <p:spPr>
          <a:xfrm>
            <a:off x="9058826" y="3277870"/>
            <a:ext cx="923075" cy="880919"/>
          </a:xfrm>
          <a:prstGeom prst="cube">
            <a:avLst/>
          </a:prstGeom>
          <a:solidFill>
            <a:schemeClr val="bg1">
              <a:lumMod val="8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Tree>
    <p:extLst>
      <p:ext uri="{BB962C8B-B14F-4D97-AF65-F5344CB8AC3E}">
        <p14:creationId xmlns:p14="http://schemas.microsoft.com/office/powerpoint/2010/main" val="1074914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pic>
        <p:nvPicPr>
          <p:cNvPr id="39" name="Grafik 38" descr="Ein Bild, das draußen, Hosenpresse, weiß, Gebäude enthält.&#10;&#10;Automatisch generierte Beschreibung">
            <a:extLst>
              <a:ext uri="{FF2B5EF4-FFF2-40B4-BE49-F238E27FC236}">
                <a16:creationId xmlns:a16="http://schemas.microsoft.com/office/drawing/2014/main" id="{CE08CBBB-E39B-3040-8BC2-B69CE379DF41}"/>
              </a:ext>
            </a:extLst>
          </p:cNvPr>
          <p:cNvPicPr>
            <a:picLocks noChangeAspect="1"/>
          </p:cNvPicPr>
          <p:nvPr/>
        </p:nvPicPr>
        <p:blipFill>
          <a:blip r:embed="rId4"/>
          <a:stretch>
            <a:fillRect/>
          </a:stretch>
        </p:blipFill>
        <p:spPr>
          <a:xfrm rot="2650132">
            <a:off x="3660631" y="2360162"/>
            <a:ext cx="688419" cy="2758242"/>
          </a:xfrm>
          <a:prstGeom prst="rect">
            <a:avLst/>
          </a:prstGeom>
        </p:spPr>
      </p:pic>
      <p:pic>
        <p:nvPicPr>
          <p:cNvPr id="40" name="Grafik 39" descr="Ein Bild, das Licht, Objekt, Tasse enthält.&#10;&#10;Automatisch generierte Beschreibung">
            <a:extLst>
              <a:ext uri="{FF2B5EF4-FFF2-40B4-BE49-F238E27FC236}">
                <a16:creationId xmlns:a16="http://schemas.microsoft.com/office/drawing/2014/main" id="{BC5939C2-F9C1-FE43-A73A-A49FD40A570C}"/>
              </a:ext>
            </a:extLst>
          </p:cNvPr>
          <p:cNvPicPr>
            <a:picLocks noChangeAspect="1"/>
          </p:cNvPicPr>
          <p:nvPr/>
        </p:nvPicPr>
        <p:blipFill>
          <a:blip r:embed="rId5"/>
          <a:stretch>
            <a:fillRect/>
          </a:stretch>
        </p:blipFill>
        <p:spPr>
          <a:xfrm>
            <a:off x="9276183" y="2826106"/>
            <a:ext cx="1537655" cy="1994892"/>
          </a:xfrm>
          <a:prstGeom prst="rect">
            <a:avLst/>
          </a:prstGeom>
        </p:spPr>
      </p:pic>
      <p:grpSp>
        <p:nvGrpSpPr>
          <p:cNvPr id="41" name="Gruppieren 40">
            <a:extLst>
              <a:ext uri="{FF2B5EF4-FFF2-40B4-BE49-F238E27FC236}">
                <a16:creationId xmlns:a16="http://schemas.microsoft.com/office/drawing/2014/main" id="{ED5A8C0B-A821-024E-9AAC-DF4D97D6E63A}"/>
              </a:ext>
            </a:extLst>
          </p:cNvPr>
          <p:cNvGrpSpPr/>
          <p:nvPr/>
        </p:nvGrpSpPr>
        <p:grpSpPr>
          <a:xfrm>
            <a:off x="5529011" y="2842436"/>
            <a:ext cx="2905489" cy="1978562"/>
            <a:chOff x="3117721" y="1997638"/>
            <a:chExt cx="4955628" cy="4534730"/>
          </a:xfrm>
        </p:grpSpPr>
        <p:pic>
          <p:nvPicPr>
            <p:cNvPr id="42" name="Grafik 41">
              <a:extLst>
                <a:ext uri="{FF2B5EF4-FFF2-40B4-BE49-F238E27FC236}">
                  <a16:creationId xmlns:a16="http://schemas.microsoft.com/office/drawing/2014/main" id="{F803B853-5FC3-184D-AD43-FBEB61A4EF19}"/>
                </a:ext>
              </a:extLst>
            </p:cNvPr>
            <p:cNvPicPr>
              <a:picLocks noChangeAspect="1"/>
            </p:cNvPicPr>
            <p:nvPr/>
          </p:nvPicPr>
          <p:blipFill>
            <a:blip r:embed="rId6"/>
            <a:stretch>
              <a:fillRect/>
            </a:stretch>
          </p:blipFill>
          <p:spPr>
            <a:xfrm rot="803878">
              <a:off x="5483398" y="4456033"/>
              <a:ext cx="917959" cy="2076335"/>
            </a:xfrm>
            <a:prstGeom prst="rect">
              <a:avLst/>
            </a:prstGeom>
          </p:spPr>
        </p:pic>
        <p:pic>
          <p:nvPicPr>
            <p:cNvPr id="43" name="Grafik 42" descr="Ein Bild, das Tier enthält.&#10;&#10;Automatisch generierte Beschreibung">
              <a:extLst>
                <a:ext uri="{FF2B5EF4-FFF2-40B4-BE49-F238E27FC236}">
                  <a16:creationId xmlns:a16="http://schemas.microsoft.com/office/drawing/2014/main" id="{A0191E64-179F-1142-8A3C-A2D8C6670381}"/>
                </a:ext>
              </a:extLst>
            </p:cNvPr>
            <p:cNvPicPr>
              <a:picLocks noChangeAspect="1"/>
            </p:cNvPicPr>
            <p:nvPr/>
          </p:nvPicPr>
          <p:blipFill>
            <a:blip r:embed="rId7"/>
            <a:stretch>
              <a:fillRect/>
            </a:stretch>
          </p:blipFill>
          <p:spPr>
            <a:xfrm>
              <a:off x="3117721" y="1997638"/>
              <a:ext cx="4955628" cy="2862724"/>
            </a:xfrm>
            <a:prstGeom prst="rect">
              <a:avLst/>
            </a:prstGeom>
          </p:spPr>
        </p:pic>
      </p:grpSp>
      <p:sp>
        <p:nvSpPr>
          <p:cNvPr id="44" name="Titel 1">
            <a:extLst>
              <a:ext uri="{FF2B5EF4-FFF2-40B4-BE49-F238E27FC236}">
                <a16:creationId xmlns:a16="http://schemas.microsoft.com/office/drawing/2014/main" id="{1D44B153-5B00-9048-9573-C97E103CF83E}"/>
              </a:ext>
            </a:extLst>
          </p:cNvPr>
          <p:cNvSpPr txBox="1">
            <a:spLocks/>
          </p:cNvSpPr>
          <p:nvPr/>
        </p:nvSpPr>
        <p:spPr>
          <a:xfrm>
            <a:off x="2872303" y="5506585"/>
            <a:ext cx="1879424"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Aufbau</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45" name="Titel 1">
            <a:extLst>
              <a:ext uri="{FF2B5EF4-FFF2-40B4-BE49-F238E27FC236}">
                <a16:creationId xmlns:a16="http://schemas.microsoft.com/office/drawing/2014/main" id="{A635836F-89A9-AA43-B58F-3E339AC3ADE5}"/>
              </a:ext>
            </a:extLst>
          </p:cNvPr>
          <p:cNvSpPr txBox="1">
            <a:spLocks/>
          </p:cNvSpPr>
          <p:nvPr/>
        </p:nvSpPr>
        <p:spPr>
          <a:xfrm>
            <a:off x="5529011" y="5506584"/>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Robustheit</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46" name="Titel 1">
            <a:extLst>
              <a:ext uri="{FF2B5EF4-FFF2-40B4-BE49-F238E27FC236}">
                <a16:creationId xmlns:a16="http://schemas.microsoft.com/office/drawing/2014/main" id="{A24A6D39-651C-594A-B04E-F97150D816A9}"/>
              </a:ext>
            </a:extLst>
          </p:cNvPr>
          <p:cNvSpPr txBox="1">
            <a:spLocks/>
          </p:cNvSpPr>
          <p:nvPr/>
        </p:nvSpPr>
        <p:spPr>
          <a:xfrm>
            <a:off x="8905496" y="5506583"/>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Zukunft</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Tree>
    <p:extLst>
      <p:ext uri="{BB962C8B-B14F-4D97-AF65-F5344CB8AC3E}">
        <p14:creationId xmlns:p14="http://schemas.microsoft.com/office/powerpoint/2010/main" val="467456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44" name="Titel 1">
            <a:extLst>
              <a:ext uri="{FF2B5EF4-FFF2-40B4-BE49-F238E27FC236}">
                <a16:creationId xmlns:a16="http://schemas.microsoft.com/office/drawing/2014/main" id="{1D44B153-5B00-9048-9573-C97E103CF83E}"/>
              </a:ext>
            </a:extLst>
          </p:cNvPr>
          <p:cNvSpPr txBox="1">
            <a:spLocks/>
          </p:cNvSpPr>
          <p:nvPr/>
        </p:nvSpPr>
        <p:spPr>
          <a:xfrm>
            <a:off x="3725125" y="2136345"/>
            <a:ext cx="6815708"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Unsere Arbeitsumgebung</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46" name="Titel 1">
            <a:extLst>
              <a:ext uri="{FF2B5EF4-FFF2-40B4-BE49-F238E27FC236}">
                <a16:creationId xmlns:a16="http://schemas.microsoft.com/office/drawing/2014/main" id="{A24A6D39-651C-594A-B04E-F97150D816A9}"/>
              </a:ext>
            </a:extLst>
          </p:cNvPr>
          <p:cNvSpPr txBox="1">
            <a:spLocks/>
          </p:cNvSpPr>
          <p:nvPr/>
        </p:nvSpPr>
        <p:spPr>
          <a:xfrm>
            <a:off x="9433312" y="5258163"/>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Cloud</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pic>
        <p:nvPicPr>
          <p:cNvPr id="13" name="Grafik 12" descr="Ein Bild, das Elektronik enthält.&#10;&#10;Automatisch generierte Beschreibung">
            <a:extLst>
              <a:ext uri="{FF2B5EF4-FFF2-40B4-BE49-F238E27FC236}">
                <a16:creationId xmlns:a16="http://schemas.microsoft.com/office/drawing/2014/main" id="{7D2BB777-9605-F441-A569-DFE380480A19}"/>
              </a:ext>
            </a:extLst>
          </p:cNvPr>
          <p:cNvPicPr>
            <a:picLocks noChangeAspect="1"/>
          </p:cNvPicPr>
          <p:nvPr/>
        </p:nvPicPr>
        <p:blipFill>
          <a:blip r:embed="rId4"/>
          <a:stretch>
            <a:fillRect/>
          </a:stretch>
        </p:blipFill>
        <p:spPr>
          <a:xfrm>
            <a:off x="2898264" y="3466140"/>
            <a:ext cx="2642347" cy="2305419"/>
          </a:xfrm>
          <a:prstGeom prst="rect">
            <a:avLst/>
          </a:prstGeom>
        </p:spPr>
      </p:pic>
      <p:grpSp>
        <p:nvGrpSpPr>
          <p:cNvPr id="14" name="Gruppieren 13">
            <a:extLst>
              <a:ext uri="{FF2B5EF4-FFF2-40B4-BE49-F238E27FC236}">
                <a16:creationId xmlns:a16="http://schemas.microsoft.com/office/drawing/2014/main" id="{41302E74-8875-424C-AA19-0202058CA4B0}"/>
              </a:ext>
            </a:extLst>
          </p:cNvPr>
          <p:cNvGrpSpPr/>
          <p:nvPr/>
        </p:nvGrpSpPr>
        <p:grpSpPr>
          <a:xfrm>
            <a:off x="7283273" y="2783541"/>
            <a:ext cx="3659561" cy="2203137"/>
            <a:chOff x="6536648" y="1196161"/>
            <a:chExt cx="4380209" cy="2530321"/>
          </a:xfrm>
        </p:grpSpPr>
        <p:pic>
          <p:nvPicPr>
            <p:cNvPr id="15" name="Grafik 14" descr="Ein Bild, das Tier enthält.&#10;&#10;Automatisch generierte Beschreibung">
              <a:extLst>
                <a:ext uri="{FF2B5EF4-FFF2-40B4-BE49-F238E27FC236}">
                  <a16:creationId xmlns:a16="http://schemas.microsoft.com/office/drawing/2014/main" id="{5A93FE1F-AF1D-7B45-9EC4-904EA3525A5C}"/>
                </a:ext>
              </a:extLst>
            </p:cNvPr>
            <p:cNvPicPr>
              <a:picLocks noChangeAspect="1"/>
            </p:cNvPicPr>
            <p:nvPr/>
          </p:nvPicPr>
          <p:blipFill>
            <a:blip r:embed="rId5"/>
            <a:stretch>
              <a:fillRect/>
            </a:stretch>
          </p:blipFill>
          <p:spPr>
            <a:xfrm>
              <a:off x="6536648" y="1196161"/>
              <a:ext cx="4380209" cy="2530321"/>
            </a:xfrm>
            <a:prstGeom prst="rect">
              <a:avLst/>
            </a:prstGeom>
          </p:spPr>
        </p:pic>
        <p:pic>
          <p:nvPicPr>
            <p:cNvPr id="16" name="Grafik 15">
              <a:extLst>
                <a:ext uri="{FF2B5EF4-FFF2-40B4-BE49-F238E27FC236}">
                  <a16:creationId xmlns:a16="http://schemas.microsoft.com/office/drawing/2014/main" id="{B7414CF3-057F-AB4A-A614-A747C1E58317}"/>
                </a:ext>
              </a:extLst>
            </p:cNvPr>
            <p:cNvPicPr>
              <a:picLocks noChangeAspect="1"/>
            </p:cNvPicPr>
            <p:nvPr/>
          </p:nvPicPr>
          <p:blipFill>
            <a:blip r:embed="rId6"/>
            <a:stretch>
              <a:fillRect/>
            </a:stretch>
          </p:blipFill>
          <p:spPr>
            <a:xfrm>
              <a:off x="7419042" y="2168850"/>
              <a:ext cx="766651" cy="584942"/>
            </a:xfrm>
            <a:prstGeom prst="rect">
              <a:avLst/>
            </a:prstGeom>
          </p:spPr>
        </p:pic>
        <p:pic>
          <p:nvPicPr>
            <p:cNvPr id="17" name="Grafik 16">
              <a:extLst>
                <a:ext uri="{FF2B5EF4-FFF2-40B4-BE49-F238E27FC236}">
                  <a16:creationId xmlns:a16="http://schemas.microsoft.com/office/drawing/2014/main" id="{B25DCF80-9070-6344-BEDD-6A0621BD53BB}"/>
                </a:ext>
              </a:extLst>
            </p:cNvPr>
            <p:cNvPicPr>
              <a:picLocks noChangeAspect="1"/>
            </p:cNvPicPr>
            <p:nvPr/>
          </p:nvPicPr>
          <p:blipFill>
            <a:blip r:embed="rId6"/>
            <a:stretch>
              <a:fillRect/>
            </a:stretch>
          </p:blipFill>
          <p:spPr>
            <a:xfrm>
              <a:off x="8343426" y="2168850"/>
              <a:ext cx="766651" cy="584942"/>
            </a:xfrm>
            <a:prstGeom prst="rect">
              <a:avLst/>
            </a:prstGeom>
          </p:spPr>
        </p:pic>
        <p:pic>
          <p:nvPicPr>
            <p:cNvPr id="18" name="Grafik 17">
              <a:extLst>
                <a:ext uri="{FF2B5EF4-FFF2-40B4-BE49-F238E27FC236}">
                  <a16:creationId xmlns:a16="http://schemas.microsoft.com/office/drawing/2014/main" id="{48391689-7FD6-D443-8A34-983DDCE31AD5}"/>
                </a:ext>
              </a:extLst>
            </p:cNvPr>
            <p:cNvPicPr>
              <a:picLocks noChangeAspect="1"/>
            </p:cNvPicPr>
            <p:nvPr/>
          </p:nvPicPr>
          <p:blipFill>
            <a:blip r:embed="rId6"/>
            <a:stretch>
              <a:fillRect/>
            </a:stretch>
          </p:blipFill>
          <p:spPr>
            <a:xfrm>
              <a:off x="9267810" y="2168850"/>
              <a:ext cx="766651" cy="584942"/>
            </a:xfrm>
            <a:prstGeom prst="rect">
              <a:avLst/>
            </a:prstGeom>
          </p:spPr>
        </p:pic>
      </p:grpSp>
      <p:pic>
        <p:nvPicPr>
          <p:cNvPr id="19" name="Grafik 18" descr="Ein Bild, das drinnen, Waffe enthält.&#10;&#10;Automatisch generierte Beschreibung">
            <a:extLst>
              <a:ext uri="{FF2B5EF4-FFF2-40B4-BE49-F238E27FC236}">
                <a16:creationId xmlns:a16="http://schemas.microsoft.com/office/drawing/2014/main" id="{CB9B4FE4-C5AF-BC46-A5AF-5AA416457DC2}"/>
              </a:ext>
            </a:extLst>
          </p:cNvPr>
          <p:cNvPicPr>
            <a:picLocks noChangeAspect="1"/>
          </p:cNvPicPr>
          <p:nvPr/>
        </p:nvPicPr>
        <p:blipFill>
          <a:blip r:embed="rId7"/>
          <a:stretch>
            <a:fillRect/>
          </a:stretch>
        </p:blipFill>
        <p:spPr>
          <a:xfrm rot="20510839">
            <a:off x="5205492" y="4087902"/>
            <a:ext cx="1781014" cy="259980"/>
          </a:xfrm>
          <a:prstGeom prst="rect">
            <a:avLst/>
          </a:prstGeom>
        </p:spPr>
      </p:pic>
      <p:sp>
        <p:nvSpPr>
          <p:cNvPr id="20" name="Titel 1">
            <a:extLst>
              <a:ext uri="{FF2B5EF4-FFF2-40B4-BE49-F238E27FC236}">
                <a16:creationId xmlns:a16="http://schemas.microsoft.com/office/drawing/2014/main" id="{E7F38166-0395-DD49-8D13-4D395162F4E0}"/>
              </a:ext>
            </a:extLst>
          </p:cNvPr>
          <p:cNvSpPr txBox="1">
            <a:spLocks/>
          </p:cNvSpPr>
          <p:nvPr/>
        </p:nvSpPr>
        <p:spPr>
          <a:xfrm>
            <a:off x="1484874" y="4744624"/>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Lokal</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21" name="Titel 1">
            <a:extLst>
              <a:ext uri="{FF2B5EF4-FFF2-40B4-BE49-F238E27FC236}">
                <a16:creationId xmlns:a16="http://schemas.microsoft.com/office/drawing/2014/main" id="{B78BE8EC-3A72-1443-A8A4-26A52A2FB853}"/>
              </a:ext>
            </a:extLst>
          </p:cNvPr>
          <p:cNvSpPr txBox="1">
            <a:spLocks/>
          </p:cNvSpPr>
          <p:nvPr/>
        </p:nvSpPr>
        <p:spPr>
          <a:xfrm>
            <a:off x="8032042" y="3591891"/>
            <a:ext cx="623621" cy="51774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400">
                <a:ea typeface="DengXian" panose="02010600030101010101" pitchFamily="2" charset="-122"/>
                <a:cs typeface="Consolas" panose="020B0609020204030204" pitchFamily="49" charset="0"/>
              </a:rPr>
              <a:t>f()</a:t>
            </a:r>
          </a:p>
        </p:txBody>
      </p:sp>
      <p:sp>
        <p:nvSpPr>
          <p:cNvPr id="22" name="Titel 1">
            <a:extLst>
              <a:ext uri="{FF2B5EF4-FFF2-40B4-BE49-F238E27FC236}">
                <a16:creationId xmlns:a16="http://schemas.microsoft.com/office/drawing/2014/main" id="{6FC79751-A48B-AE41-AFB8-287B0BD7E358}"/>
              </a:ext>
            </a:extLst>
          </p:cNvPr>
          <p:cNvSpPr txBox="1">
            <a:spLocks/>
          </p:cNvSpPr>
          <p:nvPr/>
        </p:nvSpPr>
        <p:spPr>
          <a:xfrm>
            <a:off x="8817726" y="3588578"/>
            <a:ext cx="623621" cy="51774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400">
                <a:ea typeface="DengXian" panose="02010600030101010101" pitchFamily="2" charset="-122"/>
                <a:cs typeface="Consolas" panose="020B0609020204030204" pitchFamily="49" charset="0"/>
              </a:rPr>
              <a:t>f()</a:t>
            </a:r>
          </a:p>
        </p:txBody>
      </p:sp>
      <p:sp>
        <p:nvSpPr>
          <p:cNvPr id="23" name="Titel 1">
            <a:extLst>
              <a:ext uri="{FF2B5EF4-FFF2-40B4-BE49-F238E27FC236}">
                <a16:creationId xmlns:a16="http://schemas.microsoft.com/office/drawing/2014/main" id="{3AF0DB3F-FE55-8646-A115-F7A238F1F11E}"/>
              </a:ext>
            </a:extLst>
          </p:cNvPr>
          <p:cNvSpPr txBox="1">
            <a:spLocks/>
          </p:cNvSpPr>
          <p:nvPr/>
        </p:nvSpPr>
        <p:spPr>
          <a:xfrm>
            <a:off x="9568359" y="3588578"/>
            <a:ext cx="623621" cy="51774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0000"/>
              </a:lnSpc>
              <a:spcBef>
                <a:spcPts val="2400"/>
              </a:spcBef>
              <a:spcAft>
                <a:spcPts val="1800"/>
              </a:spcAft>
            </a:pPr>
            <a:r>
              <a:rPr lang="de-DE" sz="2400">
                <a:ea typeface="DengXian" panose="02010600030101010101" pitchFamily="2" charset="-122"/>
                <a:cs typeface="Consolas" panose="020B0609020204030204" pitchFamily="49" charset="0"/>
              </a:rPr>
              <a:t>f()</a:t>
            </a:r>
          </a:p>
        </p:txBody>
      </p:sp>
    </p:spTree>
    <p:extLst>
      <p:ext uri="{BB962C8B-B14F-4D97-AF65-F5344CB8AC3E}">
        <p14:creationId xmlns:p14="http://schemas.microsoft.com/office/powerpoint/2010/main" val="3255252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46" name="Titel 1">
            <a:extLst>
              <a:ext uri="{FF2B5EF4-FFF2-40B4-BE49-F238E27FC236}">
                <a16:creationId xmlns:a16="http://schemas.microsoft.com/office/drawing/2014/main" id="{A24A6D39-651C-594A-B04E-F97150D816A9}"/>
              </a:ext>
            </a:extLst>
          </p:cNvPr>
          <p:cNvSpPr txBox="1">
            <a:spLocks/>
          </p:cNvSpPr>
          <p:nvPr/>
        </p:nvSpPr>
        <p:spPr>
          <a:xfrm>
            <a:off x="9278006" y="5622408"/>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Python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grpSp>
        <p:nvGrpSpPr>
          <p:cNvPr id="2" name="Gruppieren 1">
            <a:extLst>
              <a:ext uri="{FF2B5EF4-FFF2-40B4-BE49-F238E27FC236}">
                <a16:creationId xmlns:a16="http://schemas.microsoft.com/office/drawing/2014/main" id="{9AF9BC1F-8AB3-BF45-A2BC-775C4FB85C8E}"/>
              </a:ext>
            </a:extLst>
          </p:cNvPr>
          <p:cNvGrpSpPr/>
          <p:nvPr/>
        </p:nvGrpSpPr>
        <p:grpSpPr>
          <a:xfrm>
            <a:off x="1651167" y="2987412"/>
            <a:ext cx="8926440" cy="2542055"/>
            <a:chOff x="506872" y="1891049"/>
            <a:chExt cx="10986978" cy="3296393"/>
          </a:xfrm>
        </p:grpSpPr>
        <p:pic>
          <p:nvPicPr>
            <p:cNvPr id="21" name="Grafik 20" descr="Ein Bild, das Tier enthält.&#10;&#10;Automatisch generierte Beschreibung">
              <a:extLst>
                <a:ext uri="{FF2B5EF4-FFF2-40B4-BE49-F238E27FC236}">
                  <a16:creationId xmlns:a16="http://schemas.microsoft.com/office/drawing/2014/main" id="{CC28C83D-0607-7649-BEAF-727EADA7A0BA}"/>
                </a:ext>
              </a:extLst>
            </p:cNvPr>
            <p:cNvPicPr>
              <a:picLocks noChangeAspect="1"/>
            </p:cNvPicPr>
            <p:nvPr/>
          </p:nvPicPr>
          <p:blipFill>
            <a:blip r:embed="rId4"/>
            <a:stretch>
              <a:fillRect/>
            </a:stretch>
          </p:blipFill>
          <p:spPr>
            <a:xfrm>
              <a:off x="6159064" y="1891049"/>
              <a:ext cx="5334786" cy="3081753"/>
            </a:xfrm>
            <a:prstGeom prst="rect">
              <a:avLst/>
            </a:prstGeom>
          </p:spPr>
        </p:pic>
        <p:pic>
          <p:nvPicPr>
            <p:cNvPr id="22" name="Grafik 21" descr="Ein Bild, das drinnen, Waffe enthält.&#10;&#10;Automatisch generierte Beschreibung">
              <a:extLst>
                <a:ext uri="{FF2B5EF4-FFF2-40B4-BE49-F238E27FC236}">
                  <a16:creationId xmlns:a16="http://schemas.microsoft.com/office/drawing/2014/main" id="{05292845-25E8-A844-A82A-455E7AF3DE2F}"/>
                </a:ext>
              </a:extLst>
            </p:cNvPr>
            <p:cNvPicPr>
              <a:picLocks noChangeAspect="1"/>
            </p:cNvPicPr>
            <p:nvPr/>
          </p:nvPicPr>
          <p:blipFill>
            <a:blip r:embed="rId5"/>
            <a:stretch>
              <a:fillRect/>
            </a:stretch>
          </p:blipFill>
          <p:spPr>
            <a:xfrm rot="20510839">
              <a:off x="3606077" y="3552387"/>
              <a:ext cx="2521559" cy="368080"/>
            </a:xfrm>
            <a:prstGeom prst="rect">
              <a:avLst/>
            </a:prstGeom>
          </p:spPr>
        </p:pic>
        <p:pic>
          <p:nvPicPr>
            <p:cNvPr id="23" name="Picture 2" descr="Bildergebnis für serverless framework logo">
              <a:extLst>
                <a:ext uri="{FF2B5EF4-FFF2-40B4-BE49-F238E27FC236}">
                  <a16:creationId xmlns:a16="http://schemas.microsoft.com/office/drawing/2014/main" id="{93D2CC1A-90CB-1042-935E-11EFFAABFAD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6872" y="4052088"/>
              <a:ext cx="3792743" cy="1135354"/>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6" descr="Bildergebnis für python logo">
              <a:extLst>
                <a:ext uri="{FF2B5EF4-FFF2-40B4-BE49-F238E27FC236}">
                  <a16:creationId xmlns:a16="http://schemas.microsoft.com/office/drawing/2014/main" id="{A381B554-7DE6-B546-AABA-2E4E67E450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71764" y="3127366"/>
              <a:ext cx="1031448" cy="103144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4" descr="Bildergebnis für aws lambda logo">
              <a:extLst>
                <a:ext uri="{FF2B5EF4-FFF2-40B4-BE49-F238E27FC236}">
                  <a16:creationId xmlns:a16="http://schemas.microsoft.com/office/drawing/2014/main" id="{0C3621A5-9735-284C-8E14-1CB09B0516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966626" y="2746910"/>
              <a:ext cx="1714500" cy="1714500"/>
            </a:xfrm>
            <a:prstGeom prst="rect">
              <a:avLst/>
            </a:prstGeom>
            <a:noFill/>
            <a:extLst>
              <a:ext uri="{909E8E84-426E-40DD-AFC4-6F175D3DCCD1}">
                <a14:hiddenFill xmlns:a14="http://schemas.microsoft.com/office/drawing/2010/main">
                  <a:solidFill>
                    <a:srgbClr val="FFFFFF"/>
                  </a:solidFill>
                </a14:hiddenFill>
              </a:ext>
            </a:extLst>
          </p:spPr>
        </p:pic>
      </p:grpSp>
      <p:sp>
        <p:nvSpPr>
          <p:cNvPr id="26" name="Titel 1">
            <a:extLst>
              <a:ext uri="{FF2B5EF4-FFF2-40B4-BE49-F238E27FC236}">
                <a16:creationId xmlns:a16="http://schemas.microsoft.com/office/drawing/2014/main" id="{5C40F0E9-E202-C546-B4BE-353EDC8FB392}"/>
              </a:ext>
            </a:extLst>
          </p:cNvPr>
          <p:cNvSpPr txBox="1">
            <a:spLocks/>
          </p:cNvSpPr>
          <p:nvPr/>
        </p:nvSpPr>
        <p:spPr>
          <a:xfrm>
            <a:off x="3725125" y="2136345"/>
            <a:ext cx="6815708"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Unser Werkzeugkasten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27" name="Titel 1">
            <a:extLst>
              <a:ext uri="{FF2B5EF4-FFF2-40B4-BE49-F238E27FC236}">
                <a16:creationId xmlns:a16="http://schemas.microsoft.com/office/drawing/2014/main" id="{D05DDF16-6E57-EA4F-9CA2-4A70F864DDAE}"/>
              </a:ext>
            </a:extLst>
          </p:cNvPr>
          <p:cNvSpPr txBox="1">
            <a:spLocks/>
          </p:cNvSpPr>
          <p:nvPr/>
        </p:nvSpPr>
        <p:spPr>
          <a:xfrm>
            <a:off x="6159107" y="5629502"/>
            <a:ext cx="2599201"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AWS</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Tree>
    <p:extLst>
      <p:ext uri="{BB962C8B-B14F-4D97-AF65-F5344CB8AC3E}">
        <p14:creationId xmlns:p14="http://schemas.microsoft.com/office/powerpoint/2010/main" val="1696423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3913001" y="2664737"/>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Wir zerlegen einen Monolithen </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in der Cloud</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1</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5" name="Würfel 14">
            <a:extLst>
              <a:ext uri="{FF2B5EF4-FFF2-40B4-BE49-F238E27FC236}">
                <a16:creationId xmlns:a16="http://schemas.microsoft.com/office/drawing/2014/main" id="{A0163CFD-6117-7A4C-A2D3-A9AD908DE996}"/>
              </a:ext>
            </a:extLst>
          </p:cNvPr>
          <p:cNvSpPr/>
          <p:nvPr/>
        </p:nvSpPr>
        <p:spPr>
          <a:xfrm>
            <a:off x="4391939" y="3357452"/>
            <a:ext cx="1695797" cy="1799855"/>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Würfel 16">
            <a:extLst>
              <a:ext uri="{FF2B5EF4-FFF2-40B4-BE49-F238E27FC236}">
                <a16:creationId xmlns:a16="http://schemas.microsoft.com/office/drawing/2014/main" id="{96E63D90-D99F-0243-9649-F7082572D87B}"/>
              </a:ext>
            </a:extLst>
          </p:cNvPr>
          <p:cNvSpPr/>
          <p:nvPr/>
        </p:nvSpPr>
        <p:spPr>
          <a:xfrm>
            <a:off x="8502731" y="4064448"/>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Würfel 17">
            <a:extLst>
              <a:ext uri="{FF2B5EF4-FFF2-40B4-BE49-F238E27FC236}">
                <a16:creationId xmlns:a16="http://schemas.microsoft.com/office/drawing/2014/main" id="{4647D0F5-F482-BD42-84FE-FB2BA58D6804}"/>
              </a:ext>
            </a:extLst>
          </p:cNvPr>
          <p:cNvSpPr/>
          <p:nvPr/>
        </p:nvSpPr>
        <p:spPr>
          <a:xfrm>
            <a:off x="8502730" y="4444845"/>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Würfel 18">
            <a:extLst>
              <a:ext uri="{FF2B5EF4-FFF2-40B4-BE49-F238E27FC236}">
                <a16:creationId xmlns:a16="http://schemas.microsoft.com/office/drawing/2014/main" id="{5C8BF435-39C6-C647-B715-628C70923E2A}"/>
              </a:ext>
            </a:extLst>
          </p:cNvPr>
          <p:cNvSpPr/>
          <p:nvPr/>
        </p:nvSpPr>
        <p:spPr>
          <a:xfrm>
            <a:off x="8374901" y="4182900"/>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Würfel 19">
            <a:extLst>
              <a:ext uri="{FF2B5EF4-FFF2-40B4-BE49-F238E27FC236}">
                <a16:creationId xmlns:a16="http://schemas.microsoft.com/office/drawing/2014/main" id="{10E0780E-C7A9-4E41-9CFA-7713A50AB330}"/>
              </a:ext>
            </a:extLst>
          </p:cNvPr>
          <p:cNvSpPr/>
          <p:nvPr/>
        </p:nvSpPr>
        <p:spPr>
          <a:xfrm>
            <a:off x="8374900" y="4563297"/>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Würfel 27">
            <a:extLst>
              <a:ext uri="{FF2B5EF4-FFF2-40B4-BE49-F238E27FC236}">
                <a16:creationId xmlns:a16="http://schemas.microsoft.com/office/drawing/2014/main" id="{CB69C245-87ED-C540-8834-025B37E6E9D3}"/>
              </a:ext>
            </a:extLst>
          </p:cNvPr>
          <p:cNvSpPr/>
          <p:nvPr/>
        </p:nvSpPr>
        <p:spPr>
          <a:xfrm>
            <a:off x="8502731" y="3342671"/>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Würfel 28">
            <a:extLst>
              <a:ext uri="{FF2B5EF4-FFF2-40B4-BE49-F238E27FC236}">
                <a16:creationId xmlns:a16="http://schemas.microsoft.com/office/drawing/2014/main" id="{AB1F7974-6CD7-B94D-B4C9-5144F99CE118}"/>
              </a:ext>
            </a:extLst>
          </p:cNvPr>
          <p:cNvSpPr/>
          <p:nvPr/>
        </p:nvSpPr>
        <p:spPr>
          <a:xfrm>
            <a:off x="8502730" y="3723068"/>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Würfel 29">
            <a:extLst>
              <a:ext uri="{FF2B5EF4-FFF2-40B4-BE49-F238E27FC236}">
                <a16:creationId xmlns:a16="http://schemas.microsoft.com/office/drawing/2014/main" id="{268CF52A-657C-904B-929A-BCCE8F15622B}"/>
              </a:ext>
            </a:extLst>
          </p:cNvPr>
          <p:cNvSpPr/>
          <p:nvPr/>
        </p:nvSpPr>
        <p:spPr>
          <a:xfrm>
            <a:off x="8374901" y="3461123"/>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Würfel 30">
            <a:extLst>
              <a:ext uri="{FF2B5EF4-FFF2-40B4-BE49-F238E27FC236}">
                <a16:creationId xmlns:a16="http://schemas.microsoft.com/office/drawing/2014/main" id="{AE9C8AB5-E894-B545-8A11-24EEC9DF4706}"/>
              </a:ext>
            </a:extLst>
          </p:cNvPr>
          <p:cNvSpPr/>
          <p:nvPr/>
        </p:nvSpPr>
        <p:spPr>
          <a:xfrm>
            <a:off x="8374900" y="3841520"/>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Würfel 31">
            <a:extLst>
              <a:ext uri="{FF2B5EF4-FFF2-40B4-BE49-F238E27FC236}">
                <a16:creationId xmlns:a16="http://schemas.microsoft.com/office/drawing/2014/main" id="{8F2D5197-52E7-494C-AFD8-0DE6E855B46B}"/>
              </a:ext>
            </a:extLst>
          </p:cNvPr>
          <p:cNvSpPr/>
          <p:nvPr/>
        </p:nvSpPr>
        <p:spPr>
          <a:xfrm>
            <a:off x="8249529" y="4310829"/>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Würfel 32">
            <a:extLst>
              <a:ext uri="{FF2B5EF4-FFF2-40B4-BE49-F238E27FC236}">
                <a16:creationId xmlns:a16="http://schemas.microsoft.com/office/drawing/2014/main" id="{4E1F694A-7E65-5943-92FF-B2D0A53020AB}"/>
              </a:ext>
            </a:extLst>
          </p:cNvPr>
          <p:cNvSpPr/>
          <p:nvPr/>
        </p:nvSpPr>
        <p:spPr>
          <a:xfrm>
            <a:off x="8249529" y="4691226"/>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Würfel 33">
            <a:extLst>
              <a:ext uri="{FF2B5EF4-FFF2-40B4-BE49-F238E27FC236}">
                <a16:creationId xmlns:a16="http://schemas.microsoft.com/office/drawing/2014/main" id="{C0A52DDF-CC15-0A4C-A130-77A4121EC7AC}"/>
              </a:ext>
            </a:extLst>
          </p:cNvPr>
          <p:cNvSpPr/>
          <p:nvPr/>
        </p:nvSpPr>
        <p:spPr>
          <a:xfrm>
            <a:off x="8121700" y="4429281"/>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Würfel 34">
            <a:extLst>
              <a:ext uri="{FF2B5EF4-FFF2-40B4-BE49-F238E27FC236}">
                <a16:creationId xmlns:a16="http://schemas.microsoft.com/office/drawing/2014/main" id="{099E74D6-E185-5E4F-B5BE-D956BC31E170}"/>
              </a:ext>
            </a:extLst>
          </p:cNvPr>
          <p:cNvSpPr/>
          <p:nvPr/>
        </p:nvSpPr>
        <p:spPr>
          <a:xfrm>
            <a:off x="8121699" y="4809678"/>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 name="Würfel 38">
            <a:extLst>
              <a:ext uri="{FF2B5EF4-FFF2-40B4-BE49-F238E27FC236}">
                <a16:creationId xmlns:a16="http://schemas.microsoft.com/office/drawing/2014/main" id="{BBFBD882-48A5-7B43-9268-E583FC5F2E7F}"/>
              </a:ext>
            </a:extLst>
          </p:cNvPr>
          <p:cNvSpPr/>
          <p:nvPr/>
        </p:nvSpPr>
        <p:spPr>
          <a:xfrm>
            <a:off x="8249529" y="3589052"/>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 name="Würfel 39">
            <a:extLst>
              <a:ext uri="{FF2B5EF4-FFF2-40B4-BE49-F238E27FC236}">
                <a16:creationId xmlns:a16="http://schemas.microsoft.com/office/drawing/2014/main" id="{A33313F0-C0BF-C442-BD29-9E7C027A996E}"/>
              </a:ext>
            </a:extLst>
          </p:cNvPr>
          <p:cNvSpPr/>
          <p:nvPr/>
        </p:nvSpPr>
        <p:spPr>
          <a:xfrm>
            <a:off x="8249529" y="3969449"/>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Würfel 40">
            <a:extLst>
              <a:ext uri="{FF2B5EF4-FFF2-40B4-BE49-F238E27FC236}">
                <a16:creationId xmlns:a16="http://schemas.microsoft.com/office/drawing/2014/main" id="{572867D9-5F9D-674C-AA41-B2BA4C9C7EC1}"/>
              </a:ext>
            </a:extLst>
          </p:cNvPr>
          <p:cNvSpPr/>
          <p:nvPr/>
        </p:nvSpPr>
        <p:spPr>
          <a:xfrm>
            <a:off x="8121700" y="3707505"/>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2" name="Würfel 41">
            <a:extLst>
              <a:ext uri="{FF2B5EF4-FFF2-40B4-BE49-F238E27FC236}">
                <a16:creationId xmlns:a16="http://schemas.microsoft.com/office/drawing/2014/main" id="{5BB8D3D9-8349-F04E-85AB-10AF86A4F337}"/>
              </a:ext>
            </a:extLst>
          </p:cNvPr>
          <p:cNvSpPr/>
          <p:nvPr/>
        </p:nvSpPr>
        <p:spPr>
          <a:xfrm>
            <a:off x="8121699" y="4087902"/>
            <a:ext cx="360718" cy="34762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3" name="Würfel 42">
            <a:extLst>
              <a:ext uri="{FF2B5EF4-FFF2-40B4-BE49-F238E27FC236}">
                <a16:creationId xmlns:a16="http://schemas.microsoft.com/office/drawing/2014/main" id="{2BCD4B20-4091-1A4B-ADBF-E1388A204B05}"/>
              </a:ext>
            </a:extLst>
          </p:cNvPr>
          <p:cNvSpPr/>
          <p:nvPr/>
        </p:nvSpPr>
        <p:spPr>
          <a:xfrm>
            <a:off x="8883760" y="4444845"/>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 name="Würfel 43">
            <a:extLst>
              <a:ext uri="{FF2B5EF4-FFF2-40B4-BE49-F238E27FC236}">
                <a16:creationId xmlns:a16="http://schemas.microsoft.com/office/drawing/2014/main" id="{7875AF52-0FD5-AF43-A417-2A5410886115}"/>
              </a:ext>
            </a:extLst>
          </p:cNvPr>
          <p:cNvSpPr/>
          <p:nvPr/>
        </p:nvSpPr>
        <p:spPr>
          <a:xfrm>
            <a:off x="8755931" y="4182900"/>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 name="Würfel 44">
            <a:extLst>
              <a:ext uri="{FF2B5EF4-FFF2-40B4-BE49-F238E27FC236}">
                <a16:creationId xmlns:a16="http://schemas.microsoft.com/office/drawing/2014/main" id="{61CFC5CE-F851-FC45-BA37-E6449E7EA5A9}"/>
              </a:ext>
            </a:extLst>
          </p:cNvPr>
          <p:cNvSpPr/>
          <p:nvPr/>
        </p:nvSpPr>
        <p:spPr>
          <a:xfrm>
            <a:off x="8755930" y="4563297"/>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 name="Würfel 46">
            <a:extLst>
              <a:ext uri="{FF2B5EF4-FFF2-40B4-BE49-F238E27FC236}">
                <a16:creationId xmlns:a16="http://schemas.microsoft.com/office/drawing/2014/main" id="{E09322ED-9C03-854E-BF0F-D8E93C004ED6}"/>
              </a:ext>
            </a:extLst>
          </p:cNvPr>
          <p:cNvSpPr/>
          <p:nvPr/>
        </p:nvSpPr>
        <p:spPr>
          <a:xfrm>
            <a:off x="8755931" y="3461123"/>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 name="Würfel 47">
            <a:extLst>
              <a:ext uri="{FF2B5EF4-FFF2-40B4-BE49-F238E27FC236}">
                <a16:creationId xmlns:a16="http://schemas.microsoft.com/office/drawing/2014/main" id="{656CE4C4-32CF-E44B-9EBA-86D43BA646F5}"/>
              </a:ext>
            </a:extLst>
          </p:cNvPr>
          <p:cNvSpPr/>
          <p:nvPr/>
        </p:nvSpPr>
        <p:spPr>
          <a:xfrm>
            <a:off x="8630560" y="4310829"/>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 name="Würfel 48">
            <a:extLst>
              <a:ext uri="{FF2B5EF4-FFF2-40B4-BE49-F238E27FC236}">
                <a16:creationId xmlns:a16="http://schemas.microsoft.com/office/drawing/2014/main" id="{7286AB7E-9943-E041-9546-3D216B9DB696}"/>
              </a:ext>
            </a:extLst>
          </p:cNvPr>
          <p:cNvSpPr/>
          <p:nvPr/>
        </p:nvSpPr>
        <p:spPr>
          <a:xfrm>
            <a:off x="8630559" y="4691226"/>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 name="Würfel 49">
            <a:extLst>
              <a:ext uri="{FF2B5EF4-FFF2-40B4-BE49-F238E27FC236}">
                <a16:creationId xmlns:a16="http://schemas.microsoft.com/office/drawing/2014/main" id="{6B770309-4598-C14A-BABF-1376B2398ADF}"/>
              </a:ext>
            </a:extLst>
          </p:cNvPr>
          <p:cNvSpPr/>
          <p:nvPr/>
        </p:nvSpPr>
        <p:spPr>
          <a:xfrm>
            <a:off x="8502730" y="4429281"/>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1" name="Würfel 50">
            <a:extLst>
              <a:ext uri="{FF2B5EF4-FFF2-40B4-BE49-F238E27FC236}">
                <a16:creationId xmlns:a16="http://schemas.microsoft.com/office/drawing/2014/main" id="{B6997F9F-0741-A94E-A2B4-1BD34E0A229D}"/>
              </a:ext>
            </a:extLst>
          </p:cNvPr>
          <p:cNvSpPr/>
          <p:nvPr/>
        </p:nvSpPr>
        <p:spPr>
          <a:xfrm>
            <a:off x="8502729" y="4809678"/>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2" name="Würfel 51">
            <a:extLst>
              <a:ext uri="{FF2B5EF4-FFF2-40B4-BE49-F238E27FC236}">
                <a16:creationId xmlns:a16="http://schemas.microsoft.com/office/drawing/2014/main" id="{2530F3DD-AA51-A741-A79A-E18FEB5502D2}"/>
              </a:ext>
            </a:extLst>
          </p:cNvPr>
          <p:cNvSpPr/>
          <p:nvPr/>
        </p:nvSpPr>
        <p:spPr>
          <a:xfrm>
            <a:off x="8630560" y="3589052"/>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3" name="Würfel 52">
            <a:extLst>
              <a:ext uri="{FF2B5EF4-FFF2-40B4-BE49-F238E27FC236}">
                <a16:creationId xmlns:a16="http://schemas.microsoft.com/office/drawing/2014/main" id="{1BA46218-0530-0B42-9A4A-3886FFF576FD}"/>
              </a:ext>
            </a:extLst>
          </p:cNvPr>
          <p:cNvSpPr/>
          <p:nvPr/>
        </p:nvSpPr>
        <p:spPr>
          <a:xfrm>
            <a:off x="8630559" y="3969449"/>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4" name="Würfel 53">
            <a:extLst>
              <a:ext uri="{FF2B5EF4-FFF2-40B4-BE49-F238E27FC236}">
                <a16:creationId xmlns:a16="http://schemas.microsoft.com/office/drawing/2014/main" id="{E70C35A3-0F99-4A49-9D10-89FC1440BB92}"/>
              </a:ext>
            </a:extLst>
          </p:cNvPr>
          <p:cNvSpPr/>
          <p:nvPr/>
        </p:nvSpPr>
        <p:spPr>
          <a:xfrm>
            <a:off x="8502730" y="3707505"/>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5" name="Würfel 54">
            <a:extLst>
              <a:ext uri="{FF2B5EF4-FFF2-40B4-BE49-F238E27FC236}">
                <a16:creationId xmlns:a16="http://schemas.microsoft.com/office/drawing/2014/main" id="{009BBE51-B9AD-204D-8FA4-2684CA810609}"/>
              </a:ext>
            </a:extLst>
          </p:cNvPr>
          <p:cNvSpPr/>
          <p:nvPr/>
        </p:nvSpPr>
        <p:spPr>
          <a:xfrm>
            <a:off x="8502729" y="4087902"/>
            <a:ext cx="537812" cy="34762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Textfeld 2">
            <a:extLst>
              <a:ext uri="{FF2B5EF4-FFF2-40B4-BE49-F238E27FC236}">
                <a16:creationId xmlns:a16="http://schemas.microsoft.com/office/drawing/2014/main" id="{14511F86-07FD-5245-9FBC-DDEE74535BA6}"/>
              </a:ext>
            </a:extLst>
          </p:cNvPr>
          <p:cNvSpPr txBox="1"/>
          <p:nvPr/>
        </p:nvSpPr>
        <p:spPr>
          <a:xfrm rot="2933741">
            <a:off x="7901424" y="5635853"/>
            <a:ext cx="1550110" cy="369332"/>
          </a:xfrm>
          <a:prstGeom prst="rect">
            <a:avLst/>
          </a:prstGeom>
          <a:noFill/>
        </p:spPr>
        <p:txBody>
          <a:bodyPr wrap="square" rtlCol="0">
            <a:spAutoFit/>
          </a:bodyPr>
          <a:lstStyle/>
          <a:p>
            <a:r>
              <a:rPr lang="de-DE">
                <a:solidFill>
                  <a:schemeClr val="bg1"/>
                </a:solidFill>
                <a:latin typeface="+mj-lt"/>
              </a:rPr>
              <a:t>Helligkeit</a:t>
            </a:r>
          </a:p>
        </p:txBody>
      </p:sp>
      <p:sp>
        <p:nvSpPr>
          <p:cNvPr id="65" name="Textfeld 64">
            <a:extLst>
              <a:ext uri="{FF2B5EF4-FFF2-40B4-BE49-F238E27FC236}">
                <a16:creationId xmlns:a16="http://schemas.microsoft.com/office/drawing/2014/main" id="{81857065-D39C-7348-A8C1-B4130B5CB99B}"/>
              </a:ext>
            </a:extLst>
          </p:cNvPr>
          <p:cNvSpPr txBox="1"/>
          <p:nvPr/>
        </p:nvSpPr>
        <p:spPr>
          <a:xfrm rot="2933741">
            <a:off x="8456088" y="5674758"/>
            <a:ext cx="1550110" cy="369332"/>
          </a:xfrm>
          <a:prstGeom prst="rect">
            <a:avLst/>
          </a:prstGeom>
          <a:noFill/>
        </p:spPr>
        <p:txBody>
          <a:bodyPr wrap="square" rtlCol="0">
            <a:spAutoFit/>
          </a:bodyPr>
          <a:lstStyle/>
          <a:p>
            <a:r>
              <a:rPr lang="de-DE">
                <a:solidFill>
                  <a:schemeClr val="bg1"/>
                </a:solidFill>
                <a:latin typeface="+mj-lt"/>
              </a:rPr>
              <a:t>Wind</a:t>
            </a:r>
          </a:p>
        </p:txBody>
      </p:sp>
      <p:sp>
        <p:nvSpPr>
          <p:cNvPr id="68" name="Textfeld 67">
            <a:extLst>
              <a:ext uri="{FF2B5EF4-FFF2-40B4-BE49-F238E27FC236}">
                <a16:creationId xmlns:a16="http://schemas.microsoft.com/office/drawing/2014/main" id="{C5603BBE-5F92-2445-8866-91D74FC6A9A3}"/>
              </a:ext>
            </a:extLst>
          </p:cNvPr>
          <p:cNvSpPr txBox="1"/>
          <p:nvPr/>
        </p:nvSpPr>
        <p:spPr>
          <a:xfrm rot="2933741">
            <a:off x="4360499" y="5722956"/>
            <a:ext cx="1550110" cy="369332"/>
          </a:xfrm>
          <a:prstGeom prst="rect">
            <a:avLst/>
          </a:prstGeom>
          <a:noFill/>
        </p:spPr>
        <p:txBody>
          <a:bodyPr wrap="square" rtlCol="0">
            <a:spAutoFit/>
          </a:bodyPr>
          <a:lstStyle/>
          <a:p>
            <a:r>
              <a:rPr lang="de-DE">
                <a:solidFill>
                  <a:schemeClr val="bg1"/>
                </a:solidFill>
                <a:latin typeface="+mj-lt"/>
              </a:rPr>
              <a:t>Helligkeit</a:t>
            </a:r>
          </a:p>
        </p:txBody>
      </p:sp>
      <p:sp>
        <p:nvSpPr>
          <p:cNvPr id="69" name="Textfeld 68">
            <a:extLst>
              <a:ext uri="{FF2B5EF4-FFF2-40B4-BE49-F238E27FC236}">
                <a16:creationId xmlns:a16="http://schemas.microsoft.com/office/drawing/2014/main" id="{02186AC6-8A19-494A-A38F-D8B6E1CC1053}"/>
              </a:ext>
            </a:extLst>
          </p:cNvPr>
          <p:cNvSpPr txBox="1"/>
          <p:nvPr/>
        </p:nvSpPr>
        <p:spPr>
          <a:xfrm rot="2933741">
            <a:off x="4932675" y="5749085"/>
            <a:ext cx="1550110" cy="369332"/>
          </a:xfrm>
          <a:prstGeom prst="rect">
            <a:avLst/>
          </a:prstGeom>
          <a:noFill/>
        </p:spPr>
        <p:txBody>
          <a:bodyPr wrap="square" rtlCol="0">
            <a:spAutoFit/>
          </a:bodyPr>
          <a:lstStyle/>
          <a:p>
            <a:r>
              <a:rPr lang="de-DE">
                <a:solidFill>
                  <a:schemeClr val="bg1"/>
                </a:solidFill>
                <a:latin typeface="+mj-lt"/>
              </a:rPr>
              <a:t>Wind</a:t>
            </a:r>
          </a:p>
        </p:txBody>
      </p:sp>
    </p:spTree>
    <p:extLst>
      <p:ext uri="{BB962C8B-B14F-4D97-AF65-F5344CB8AC3E}">
        <p14:creationId xmlns:p14="http://schemas.microsoft.com/office/powerpoint/2010/main" val="1074743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4041338" y="2456069"/>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Hands-on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1</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73" name="Titel 1">
            <a:extLst>
              <a:ext uri="{FF2B5EF4-FFF2-40B4-BE49-F238E27FC236}">
                <a16:creationId xmlns:a16="http://schemas.microsoft.com/office/drawing/2014/main" id="{995B426D-14E4-EE48-A002-8813BBE14DB1}"/>
              </a:ext>
            </a:extLst>
          </p:cNvPr>
          <p:cNvSpPr txBox="1">
            <a:spLocks/>
          </p:cNvSpPr>
          <p:nvPr/>
        </p:nvSpPr>
        <p:spPr>
          <a:xfrm>
            <a:off x="3228353" y="3005455"/>
            <a:ext cx="10988566" cy="4421558"/>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742950" indent="-742950" algn="l">
              <a:lnSpc>
                <a:spcPct val="100000"/>
              </a:lnSpc>
              <a:spcBef>
                <a:spcPts val="0"/>
              </a:spcBef>
              <a:spcAft>
                <a:spcPts val="2000"/>
              </a:spcAft>
              <a:buAutoNum type="arabicParenR"/>
            </a:pPr>
            <a:r>
              <a:rPr lang="de-DE" sz="2400">
                <a:solidFill>
                  <a:schemeClr val="bg1"/>
                </a:solidFill>
                <a:ea typeface="DengXian"/>
                <a:cs typeface="Courier New"/>
              </a:rPr>
              <a:t>Kopieren Sie den Funktionsinhalt von </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a:t>
            </a:r>
            <a:r>
              <a:rPr lang="de-DE" sz="2400" err="1">
                <a:solidFill>
                  <a:schemeClr val="bg1"/>
                </a:solidFill>
                <a:latin typeface="Courier New"/>
                <a:ea typeface="DengXian"/>
                <a:cs typeface="Courier New"/>
              </a:rPr>
              <a:t>monolith</a:t>
            </a:r>
            <a:r>
              <a:rPr lang="de-DE" sz="2400">
                <a:solidFill>
                  <a:schemeClr val="bg1"/>
                </a:solidFill>
                <a:latin typeface="Courier New"/>
                <a:ea typeface="DengXian"/>
                <a:cs typeface="Courier New"/>
              </a:rPr>
              <a:t> </a:t>
            </a:r>
            <a:r>
              <a:rPr lang="de-DE" sz="2400">
                <a:solidFill>
                  <a:schemeClr val="bg1"/>
                </a:solidFill>
                <a:latin typeface="DengXian"/>
                <a:ea typeface="DengXian"/>
                <a:cs typeface="Courier New"/>
              </a:rPr>
              <a:t>nach</a:t>
            </a:r>
            <a:r>
              <a:rPr lang="de-DE" sz="2400">
                <a:solidFill>
                  <a:schemeClr val="bg1"/>
                </a:solidFill>
                <a:latin typeface="Courier New"/>
                <a:ea typeface="DengXian"/>
                <a:cs typeface="Courier New"/>
              </a:rPr>
              <a:t> /</a:t>
            </a:r>
            <a:r>
              <a:rPr lang="de-DE" sz="2400" err="1">
                <a:solidFill>
                  <a:schemeClr val="bg1"/>
                </a:solidFill>
                <a:latin typeface="Courier New"/>
                <a:ea typeface="DengXian"/>
                <a:cs typeface="Courier New"/>
              </a:rPr>
              <a:t>serverless_functions</a:t>
            </a:r>
            <a:endParaRPr lang="de-DE" sz="2400">
              <a:solidFill>
                <a:schemeClr val="bg1"/>
              </a:solidFill>
              <a:latin typeface="Courier New"/>
              <a:ea typeface="DengXian"/>
              <a:cs typeface="Courier New"/>
            </a:endParaRPr>
          </a:p>
          <a:p>
            <a:pPr marL="742950" indent="-742950" algn="l">
              <a:lnSpc>
                <a:spcPct val="100000"/>
              </a:lnSpc>
              <a:spcBef>
                <a:spcPts val="0"/>
              </a:spcBef>
              <a:spcAft>
                <a:spcPts val="2000"/>
              </a:spcAft>
              <a:buFontTx/>
              <a:buAutoNum type="arabicParenR"/>
            </a:pPr>
            <a:r>
              <a:rPr lang="de-DE" sz="2400">
                <a:solidFill>
                  <a:schemeClr val="bg1"/>
                </a:solidFill>
                <a:ea typeface="DengXian"/>
                <a:cs typeface="Courier New"/>
              </a:rPr>
              <a:t>Im Terminalfenster eingeben:</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cd task1</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./deploy.sh </a:t>
            </a:r>
            <a:endPar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endParaRPr>
          </a:p>
          <a:p>
            <a:pPr algn="l">
              <a:lnSpc>
                <a:spcPct val="100000"/>
              </a:lnSpc>
              <a:spcBef>
                <a:spcPts val="0"/>
              </a:spcBef>
              <a:spcAft>
                <a:spcPts val="2000"/>
              </a:spcAft>
            </a:pPr>
            <a:r>
              <a:rPr lang="de-DE" sz="2400">
                <a:solidFill>
                  <a:schemeClr val="bg1"/>
                </a:solidFill>
                <a:ea typeface="DengXian"/>
                <a:cs typeface="Courier New"/>
              </a:rPr>
              <a:t>3)       Zusammen prüfen wir, ob die Funktionen da sind </a:t>
            </a:r>
            <a:br>
              <a:rPr lang="de-DE" sz="2400">
                <a:ea typeface="DengXian" panose="02010600030101010101" pitchFamily="2" charset="-122"/>
                <a:cs typeface="Courier New" panose="02070309020205020404" pitchFamily="49" charset="0"/>
              </a:rPr>
            </a:br>
            <a:r>
              <a:rPr lang="de-DE" sz="2400">
                <a:solidFill>
                  <a:schemeClr val="bg1"/>
                </a:solidFill>
                <a:ea typeface="DengXian"/>
                <a:cs typeface="Courier New"/>
              </a:rPr>
              <a:t>          und lassen sie laufen</a:t>
            </a:r>
          </a:p>
        </p:txBody>
      </p:sp>
    </p:spTree>
    <p:extLst>
      <p:ext uri="{BB962C8B-B14F-4D97-AF65-F5344CB8AC3E}">
        <p14:creationId xmlns:p14="http://schemas.microsoft.com/office/powerpoint/2010/main" val="1426157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rot="20478153">
            <a:off x="3466836" y="1943634"/>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Herausforderung:</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In 5 Minuten produktiv!</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2</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9" name="Würfel 8">
            <a:extLst>
              <a:ext uri="{FF2B5EF4-FFF2-40B4-BE49-F238E27FC236}">
                <a16:creationId xmlns:a16="http://schemas.microsoft.com/office/drawing/2014/main" id="{C9E38A9F-F76E-A945-9111-5B87842C8973}"/>
              </a:ext>
            </a:extLst>
          </p:cNvPr>
          <p:cNvSpPr/>
          <p:nvPr/>
        </p:nvSpPr>
        <p:spPr>
          <a:xfrm>
            <a:off x="7513771" y="3575377"/>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Würfel 9">
            <a:extLst>
              <a:ext uri="{FF2B5EF4-FFF2-40B4-BE49-F238E27FC236}">
                <a16:creationId xmlns:a16="http://schemas.microsoft.com/office/drawing/2014/main" id="{DDBF3D45-0DBD-6A41-A5AA-AD65E4EECBA9}"/>
              </a:ext>
            </a:extLst>
          </p:cNvPr>
          <p:cNvSpPr/>
          <p:nvPr/>
        </p:nvSpPr>
        <p:spPr>
          <a:xfrm>
            <a:off x="7513770" y="4180415"/>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Würfel 10">
            <a:extLst>
              <a:ext uri="{FF2B5EF4-FFF2-40B4-BE49-F238E27FC236}">
                <a16:creationId xmlns:a16="http://schemas.microsoft.com/office/drawing/2014/main" id="{26F6C2E8-A01F-CA4A-9385-7189E2088D13}"/>
              </a:ext>
            </a:extLst>
          </p:cNvPr>
          <p:cNvSpPr/>
          <p:nvPr/>
        </p:nvSpPr>
        <p:spPr>
          <a:xfrm>
            <a:off x="7310452" y="3763780"/>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Würfel 11">
            <a:extLst>
              <a:ext uri="{FF2B5EF4-FFF2-40B4-BE49-F238E27FC236}">
                <a16:creationId xmlns:a16="http://schemas.microsoft.com/office/drawing/2014/main" id="{E021669A-7F92-8F45-986F-43DF1082CF9E}"/>
              </a:ext>
            </a:extLst>
          </p:cNvPr>
          <p:cNvSpPr/>
          <p:nvPr/>
        </p:nvSpPr>
        <p:spPr>
          <a:xfrm>
            <a:off x="7310451" y="4368819"/>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Würfel 12">
            <a:extLst>
              <a:ext uri="{FF2B5EF4-FFF2-40B4-BE49-F238E27FC236}">
                <a16:creationId xmlns:a16="http://schemas.microsoft.com/office/drawing/2014/main" id="{40D23F05-17F3-3343-8B9E-EA73C9C00B64}"/>
              </a:ext>
            </a:extLst>
          </p:cNvPr>
          <p:cNvSpPr/>
          <p:nvPr/>
        </p:nvSpPr>
        <p:spPr>
          <a:xfrm>
            <a:off x="7513771" y="2427359"/>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Würfel 14">
            <a:extLst>
              <a:ext uri="{FF2B5EF4-FFF2-40B4-BE49-F238E27FC236}">
                <a16:creationId xmlns:a16="http://schemas.microsoft.com/office/drawing/2014/main" id="{A94AFB3E-224B-5244-AC0F-FCCB262300AC}"/>
              </a:ext>
            </a:extLst>
          </p:cNvPr>
          <p:cNvSpPr/>
          <p:nvPr/>
        </p:nvSpPr>
        <p:spPr>
          <a:xfrm>
            <a:off x="7513770" y="3032397"/>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Würfel 15">
            <a:extLst>
              <a:ext uri="{FF2B5EF4-FFF2-40B4-BE49-F238E27FC236}">
                <a16:creationId xmlns:a16="http://schemas.microsoft.com/office/drawing/2014/main" id="{4B7231B7-7A6B-774C-8D06-4C8156CCAAFE}"/>
              </a:ext>
            </a:extLst>
          </p:cNvPr>
          <p:cNvSpPr/>
          <p:nvPr/>
        </p:nvSpPr>
        <p:spPr>
          <a:xfrm>
            <a:off x="7310452" y="2615763"/>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Würfel 16">
            <a:extLst>
              <a:ext uri="{FF2B5EF4-FFF2-40B4-BE49-F238E27FC236}">
                <a16:creationId xmlns:a16="http://schemas.microsoft.com/office/drawing/2014/main" id="{F2191DDA-EFB3-9D46-A15E-7BA2DAB068D8}"/>
              </a:ext>
            </a:extLst>
          </p:cNvPr>
          <p:cNvSpPr/>
          <p:nvPr/>
        </p:nvSpPr>
        <p:spPr>
          <a:xfrm>
            <a:off x="7310451" y="3220801"/>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Würfel 17">
            <a:extLst>
              <a:ext uri="{FF2B5EF4-FFF2-40B4-BE49-F238E27FC236}">
                <a16:creationId xmlns:a16="http://schemas.microsoft.com/office/drawing/2014/main" id="{B21FB96C-9D66-2648-B993-54C5DD5CEA12}"/>
              </a:ext>
            </a:extLst>
          </p:cNvPr>
          <p:cNvSpPr/>
          <p:nvPr/>
        </p:nvSpPr>
        <p:spPr>
          <a:xfrm>
            <a:off x="7111043" y="3967257"/>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Würfel 18">
            <a:extLst>
              <a:ext uri="{FF2B5EF4-FFF2-40B4-BE49-F238E27FC236}">
                <a16:creationId xmlns:a16="http://schemas.microsoft.com/office/drawing/2014/main" id="{2DFD8BCD-D1FB-CF4B-82D4-F426B4B755EF}"/>
              </a:ext>
            </a:extLst>
          </p:cNvPr>
          <p:cNvSpPr/>
          <p:nvPr/>
        </p:nvSpPr>
        <p:spPr>
          <a:xfrm>
            <a:off x="7111042" y="4572296"/>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Würfel 19">
            <a:extLst>
              <a:ext uri="{FF2B5EF4-FFF2-40B4-BE49-F238E27FC236}">
                <a16:creationId xmlns:a16="http://schemas.microsoft.com/office/drawing/2014/main" id="{DA72D53F-27DB-B94E-94A4-6EE29C2448EF}"/>
              </a:ext>
            </a:extLst>
          </p:cNvPr>
          <p:cNvSpPr/>
          <p:nvPr/>
        </p:nvSpPr>
        <p:spPr>
          <a:xfrm>
            <a:off x="6907724" y="4155661"/>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Würfel 20">
            <a:extLst>
              <a:ext uri="{FF2B5EF4-FFF2-40B4-BE49-F238E27FC236}">
                <a16:creationId xmlns:a16="http://schemas.microsoft.com/office/drawing/2014/main" id="{57A04448-5CE9-0445-ADB5-464D40BF1860}"/>
              </a:ext>
            </a:extLst>
          </p:cNvPr>
          <p:cNvSpPr/>
          <p:nvPr/>
        </p:nvSpPr>
        <p:spPr>
          <a:xfrm>
            <a:off x="6907723" y="4760699"/>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Würfel 21">
            <a:extLst>
              <a:ext uri="{FF2B5EF4-FFF2-40B4-BE49-F238E27FC236}">
                <a16:creationId xmlns:a16="http://schemas.microsoft.com/office/drawing/2014/main" id="{31CFFE7F-86B5-2C46-A3B9-1699EF5363C0}"/>
              </a:ext>
            </a:extLst>
          </p:cNvPr>
          <p:cNvSpPr/>
          <p:nvPr/>
        </p:nvSpPr>
        <p:spPr>
          <a:xfrm>
            <a:off x="7111043" y="2819240"/>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Würfel 22">
            <a:extLst>
              <a:ext uri="{FF2B5EF4-FFF2-40B4-BE49-F238E27FC236}">
                <a16:creationId xmlns:a16="http://schemas.microsoft.com/office/drawing/2014/main" id="{B6DD8612-C688-E146-B4B9-09F1842A483C}"/>
              </a:ext>
            </a:extLst>
          </p:cNvPr>
          <p:cNvSpPr/>
          <p:nvPr/>
        </p:nvSpPr>
        <p:spPr>
          <a:xfrm>
            <a:off x="7111042" y="3424278"/>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Würfel 23">
            <a:extLst>
              <a:ext uri="{FF2B5EF4-FFF2-40B4-BE49-F238E27FC236}">
                <a16:creationId xmlns:a16="http://schemas.microsoft.com/office/drawing/2014/main" id="{E8CFF05C-FE07-1D42-8CC7-30B9E33E9722}"/>
              </a:ext>
            </a:extLst>
          </p:cNvPr>
          <p:cNvSpPr/>
          <p:nvPr/>
        </p:nvSpPr>
        <p:spPr>
          <a:xfrm>
            <a:off x="6907724" y="3007643"/>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Würfel 24">
            <a:extLst>
              <a:ext uri="{FF2B5EF4-FFF2-40B4-BE49-F238E27FC236}">
                <a16:creationId xmlns:a16="http://schemas.microsoft.com/office/drawing/2014/main" id="{ABC5A116-768B-214E-8ECA-FA88A93DAF7E}"/>
              </a:ext>
            </a:extLst>
          </p:cNvPr>
          <p:cNvSpPr/>
          <p:nvPr/>
        </p:nvSpPr>
        <p:spPr>
          <a:xfrm>
            <a:off x="6907723" y="3612682"/>
            <a:ext cx="573739" cy="552919"/>
          </a:xfrm>
          <a:prstGeom prst="cube">
            <a:avLst/>
          </a:prstGeom>
          <a:solidFill>
            <a:srgbClr val="1B0035"/>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Würfel 26">
            <a:extLst>
              <a:ext uri="{FF2B5EF4-FFF2-40B4-BE49-F238E27FC236}">
                <a16:creationId xmlns:a16="http://schemas.microsoft.com/office/drawing/2014/main" id="{EDC43B25-A02F-624E-B69B-E3011C957779}"/>
              </a:ext>
            </a:extLst>
          </p:cNvPr>
          <p:cNvSpPr/>
          <p:nvPr/>
        </p:nvSpPr>
        <p:spPr>
          <a:xfrm>
            <a:off x="8119815" y="4180415"/>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Würfel 27">
            <a:extLst>
              <a:ext uri="{FF2B5EF4-FFF2-40B4-BE49-F238E27FC236}">
                <a16:creationId xmlns:a16="http://schemas.microsoft.com/office/drawing/2014/main" id="{E47185A3-595D-F74E-92C9-B0F07084FF5D}"/>
              </a:ext>
            </a:extLst>
          </p:cNvPr>
          <p:cNvSpPr/>
          <p:nvPr/>
        </p:nvSpPr>
        <p:spPr>
          <a:xfrm>
            <a:off x="7916497" y="3763780"/>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Würfel 28">
            <a:extLst>
              <a:ext uri="{FF2B5EF4-FFF2-40B4-BE49-F238E27FC236}">
                <a16:creationId xmlns:a16="http://schemas.microsoft.com/office/drawing/2014/main" id="{4025689C-A680-9345-964D-2C3A0C706EA9}"/>
              </a:ext>
            </a:extLst>
          </p:cNvPr>
          <p:cNvSpPr/>
          <p:nvPr/>
        </p:nvSpPr>
        <p:spPr>
          <a:xfrm>
            <a:off x="7916496" y="4368819"/>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Würfel 29">
            <a:extLst>
              <a:ext uri="{FF2B5EF4-FFF2-40B4-BE49-F238E27FC236}">
                <a16:creationId xmlns:a16="http://schemas.microsoft.com/office/drawing/2014/main" id="{FE1F8C6A-E4CC-9743-8AE0-807ADCF9CB61}"/>
              </a:ext>
            </a:extLst>
          </p:cNvPr>
          <p:cNvSpPr/>
          <p:nvPr/>
        </p:nvSpPr>
        <p:spPr>
          <a:xfrm>
            <a:off x="7916497" y="2615763"/>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Würfel 30">
            <a:extLst>
              <a:ext uri="{FF2B5EF4-FFF2-40B4-BE49-F238E27FC236}">
                <a16:creationId xmlns:a16="http://schemas.microsoft.com/office/drawing/2014/main" id="{99C3352F-5442-2942-9EDD-C8796E9802EF}"/>
              </a:ext>
            </a:extLst>
          </p:cNvPr>
          <p:cNvSpPr/>
          <p:nvPr/>
        </p:nvSpPr>
        <p:spPr>
          <a:xfrm>
            <a:off x="7717088" y="3967257"/>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Würfel 31">
            <a:extLst>
              <a:ext uri="{FF2B5EF4-FFF2-40B4-BE49-F238E27FC236}">
                <a16:creationId xmlns:a16="http://schemas.microsoft.com/office/drawing/2014/main" id="{BC09392E-D0E1-1E4A-957C-AFAD5BC97E0E}"/>
              </a:ext>
            </a:extLst>
          </p:cNvPr>
          <p:cNvSpPr/>
          <p:nvPr/>
        </p:nvSpPr>
        <p:spPr>
          <a:xfrm>
            <a:off x="7717087" y="4572296"/>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Würfel 32">
            <a:extLst>
              <a:ext uri="{FF2B5EF4-FFF2-40B4-BE49-F238E27FC236}">
                <a16:creationId xmlns:a16="http://schemas.microsoft.com/office/drawing/2014/main" id="{408E79E9-CBCE-1549-B11B-83C673882594}"/>
              </a:ext>
            </a:extLst>
          </p:cNvPr>
          <p:cNvSpPr/>
          <p:nvPr/>
        </p:nvSpPr>
        <p:spPr>
          <a:xfrm>
            <a:off x="7513770" y="4155661"/>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Würfel 33">
            <a:extLst>
              <a:ext uri="{FF2B5EF4-FFF2-40B4-BE49-F238E27FC236}">
                <a16:creationId xmlns:a16="http://schemas.microsoft.com/office/drawing/2014/main" id="{D2BBDA69-D9D6-EE4E-8729-E9AF93CA2CB9}"/>
              </a:ext>
            </a:extLst>
          </p:cNvPr>
          <p:cNvSpPr/>
          <p:nvPr/>
        </p:nvSpPr>
        <p:spPr>
          <a:xfrm>
            <a:off x="7513769" y="4760699"/>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Würfel 34">
            <a:extLst>
              <a:ext uri="{FF2B5EF4-FFF2-40B4-BE49-F238E27FC236}">
                <a16:creationId xmlns:a16="http://schemas.microsoft.com/office/drawing/2014/main" id="{5DB57A55-E299-4D47-BA2B-3C17B0D7F4FE}"/>
              </a:ext>
            </a:extLst>
          </p:cNvPr>
          <p:cNvSpPr/>
          <p:nvPr/>
        </p:nvSpPr>
        <p:spPr>
          <a:xfrm>
            <a:off x="7717088" y="2819240"/>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 name="Würfel 38">
            <a:extLst>
              <a:ext uri="{FF2B5EF4-FFF2-40B4-BE49-F238E27FC236}">
                <a16:creationId xmlns:a16="http://schemas.microsoft.com/office/drawing/2014/main" id="{82968720-86E8-8747-9C88-FAD1BFA3AF94}"/>
              </a:ext>
            </a:extLst>
          </p:cNvPr>
          <p:cNvSpPr/>
          <p:nvPr/>
        </p:nvSpPr>
        <p:spPr>
          <a:xfrm>
            <a:off x="7717087" y="3424278"/>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 name="Würfel 39">
            <a:extLst>
              <a:ext uri="{FF2B5EF4-FFF2-40B4-BE49-F238E27FC236}">
                <a16:creationId xmlns:a16="http://schemas.microsoft.com/office/drawing/2014/main" id="{752E9CD8-9929-644F-AD01-27AACF87AE84}"/>
              </a:ext>
            </a:extLst>
          </p:cNvPr>
          <p:cNvSpPr/>
          <p:nvPr/>
        </p:nvSpPr>
        <p:spPr>
          <a:xfrm>
            <a:off x="7513770" y="3007643"/>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Würfel 40">
            <a:extLst>
              <a:ext uri="{FF2B5EF4-FFF2-40B4-BE49-F238E27FC236}">
                <a16:creationId xmlns:a16="http://schemas.microsoft.com/office/drawing/2014/main" id="{1ABD5AED-6084-564A-A579-CEE281579E82}"/>
              </a:ext>
            </a:extLst>
          </p:cNvPr>
          <p:cNvSpPr/>
          <p:nvPr/>
        </p:nvSpPr>
        <p:spPr>
          <a:xfrm>
            <a:off x="7513769" y="3612682"/>
            <a:ext cx="855414" cy="552919"/>
          </a:xfrm>
          <a:prstGeom prst="cube">
            <a:avLst/>
          </a:prstGeom>
          <a:solidFill>
            <a:srgbClr val="2E005A"/>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1" name="Würfel 50">
            <a:extLst>
              <a:ext uri="{FF2B5EF4-FFF2-40B4-BE49-F238E27FC236}">
                <a16:creationId xmlns:a16="http://schemas.microsoft.com/office/drawing/2014/main" id="{DAD93DA2-7DEB-5945-A960-2200BA040E3C}"/>
              </a:ext>
            </a:extLst>
          </p:cNvPr>
          <p:cNvSpPr/>
          <p:nvPr/>
        </p:nvSpPr>
        <p:spPr>
          <a:xfrm>
            <a:off x="9829263" y="4732977"/>
            <a:ext cx="352132" cy="552919"/>
          </a:xfrm>
          <a:prstGeom prst="cube">
            <a:avLst/>
          </a:prstGeom>
          <a:solidFill>
            <a:schemeClr val="accent4"/>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2" name="Textfeld 51">
            <a:extLst>
              <a:ext uri="{FF2B5EF4-FFF2-40B4-BE49-F238E27FC236}">
                <a16:creationId xmlns:a16="http://schemas.microsoft.com/office/drawing/2014/main" id="{CE1811B3-2329-9F4E-87B9-08D324A82083}"/>
              </a:ext>
            </a:extLst>
          </p:cNvPr>
          <p:cNvSpPr txBox="1"/>
          <p:nvPr/>
        </p:nvSpPr>
        <p:spPr>
          <a:xfrm rot="2933741">
            <a:off x="6828124" y="5824432"/>
            <a:ext cx="1550110" cy="369332"/>
          </a:xfrm>
          <a:prstGeom prst="rect">
            <a:avLst/>
          </a:prstGeom>
          <a:noFill/>
        </p:spPr>
        <p:txBody>
          <a:bodyPr wrap="square" rtlCol="0">
            <a:spAutoFit/>
          </a:bodyPr>
          <a:lstStyle/>
          <a:p>
            <a:r>
              <a:rPr lang="de-DE">
                <a:solidFill>
                  <a:schemeClr val="bg1"/>
                </a:solidFill>
                <a:latin typeface="+mj-lt"/>
              </a:rPr>
              <a:t>Helligkeit</a:t>
            </a:r>
          </a:p>
        </p:txBody>
      </p:sp>
      <p:sp>
        <p:nvSpPr>
          <p:cNvPr id="53" name="Textfeld 52">
            <a:extLst>
              <a:ext uri="{FF2B5EF4-FFF2-40B4-BE49-F238E27FC236}">
                <a16:creationId xmlns:a16="http://schemas.microsoft.com/office/drawing/2014/main" id="{A812A1D1-3B9F-5C41-94D8-CDF3B909F463}"/>
              </a:ext>
            </a:extLst>
          </p:cNvPr>
          <p:cNvSpPr txBox="1"/>
          <p:nvPr/>
        </p:nvSpPr>
        <p:spPr>
          <a:xfrm rot="2933741">
            <a:off x="7640967" y="5859992"/>
            <a:ext cx="1550110" cy="369332"/>
          </a:xfrm>
          <a:prstGeom prst="rect">
            <a:avLst/>
          </a:prstGeom>
          <a:noFill/>
        </p:spPr>
        <p:txBody>
          <a:bodyPr wrap="square" rtlCol="0">
            <a:spAutoFit/>
          </a:bodyPr>
          <a:lstStyle/>
          <a:p>
            <a:r>
              <a:rPr lang="de-DE">
                <a:solidFill>
                  <a:schemeClr val="bg1"/>
                </a:solidFill>
                <a:latin typeface="+mj-lt"/>
              </a:rPr>
              <a:t>Wind</a:t>
            </a:r>
          </a:p>
        </p:txBody>
      </p:sp>
      <p:sp>
        <p:nvSpPr>
          <p:cNvPr id="56" name="Textfeld 55">
            <a:extLst>
              <a:ext uri="{FF2B5EF4-FFF2-40B4-BE49-F238E27FC236}">
                <a16:creationId xmlns:a16="http://schemas.microsoft.com/office/drawing/2014/main" id="{9D881EE2-3BD3-E64C-9118-E2C64003A7A6}"/>
              </a:ext>
            </a:extLst>
          </p:cNvPr>
          <p:cNvSpPr txBox="1"/>
          <p:nvPr/>
        </p:nvSpPr>
        <p:spPr>
          <a:xfrm rot="2933741">
            <a:off x="9783181" y="5818121"/>
            <a:ext cx="1550110" cy="369332"/>
          </a:xfrm>
          <a:prstGeom prst="rect">
            <a:avLst/>
          </a:prstGeom>
          <a:noFill/>
        </p:spPr>
        <p:txBody>
          <a:bodyPr wrap="square" rtlCol="0">
            <a:spAutoFit/>
          </a:bodyPr>
          <a:lstStyle/>
          <a:p>
            <a:r>
              <a:rPr lang="de-DE">
                <a:solidFill>
                  <a:srgbClr val="FFC703"/>
                </a:solidFill>
                <a:latin typeface="+mj-lt"/>
              </a:rPr>
              <a:t>Feuchtigkeit</a:t>
            </a:r>
          </a:p>
        </p:txBody>
      </p:sp>
    </p:spTree>
    <p:extLst>
      <p:ext uri="{BB962C8B-B14F-4D97-AF65-F5344CB8AC3E}">
        <p14:creationId xmlns:p14="http://schemas.microsoft.com/office/powerpoint/2010/main" val="1591478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1003F"/>
        </a:solidFill>
        <a:effectLst/>
      </p:bgPr>
    </p:bg>
    <p:spTree>
      <p:nvGrpSpPr>
        <p:cNvPr id="1" name=""/>
        <p:cNvGrpSpPr/>
        <p:nvPr/>
      </p:nvGrpSpPr>
      <p:grpSpPr>
        <a:xfrm>
          <a:off x="0" y="0"/>
          <a:ext cx="0" cy="0"/>
          <a:chOff x="0" y="0"/>
          <a:chExt cx="0" cy="0"/>
        </a:xfrm>
      </p:grpSpPr>
      <p:sp>
        <p:nvSpPr>
          <p:cNvPr id="37" name="officeArt object">
            <a:extLst>
              <a:ext uri="{FF2B5EF4-FFF2-40B4-BE49-F238E27FC236}">
                <a16:creationId xmlns:a16="http://schemas.microsoft.com/office/drawing/2014/main" id="{03FF091F-503A-C940-93D1-24B458B72E76}"/>
              </a:ext>
            </a:extLst>
          </p:cNvPr>
          <p:cNvSpPr/>
          <p:nvPr/>
        </p:nvSpPr>
        <p:spPr>
          <a:xfrm flipH="1">
            <a:off x="-234695" y="-498651"/>
            <a:ext cx="14085543" cy="8729822"/>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sp>
        <p:nvSpPr>
          <p:cNvPr id="38" name="officeArt object">
            <a:extLst>
              <a:ext uri="{FF2B5EF4-FFF2-40B4-BE49-F238E27FC236}">
                <a16:creationId xmlns:a16="http://schemas.microsoft.com/office/drawing/2014/main" id="{111BF53D-89B1-E34A-9B1E-3253F6B68B40}"/>
              </a:ext>
            </a:extLst>
          </p:cNvPr>
          <p:cNvSpPr/>
          <p:nvPr/>
        </p:nvSpPr>
        <p:spPr>
          <a:xfrm rot="10800000" flipH="1">
            <a:off x="-1136700" y="-715569"/>
            <a:ext cx="4887157" cy="2954719"/>
          </a:xfrm>
          <a:custGeom>
            <a:avLst/>
            <a:gdLst/>
            <a:ahLst/>
            <a:cxnLst>
              <a:cxn ang="0">
                <a:pos x="wd2" y="hd2"/>
              </a:cxn>
              <a:cxn ang="5400000">
                <a:pos x="wd2" y="hd2"/>
              </a:cxn>
              <a:cxn ang="10800000">
                <a:pos x="wd2" y="hd2"/>
              </a:cxn>
              <a:cxn ang="16200000">
                <a:pos x="wd2" y="hd2"/>
              </a:cxn>
            </a:cxnLst>
            <a:rect l="0" t="0" r="r" b="b"/>
            <a:pathLst>
              <a:path w="20542" h="21205" extrusionOk="0">
                <a:moveTo>
                  <a:pt x="2969" y="7070"/>
                </a:moveTo>
                <a:cubicBezTo>
                  <a:pt x="2714" y="7777"/>
                  <a:pt x="2586" y="8608"/>
                  <a:pt x="2605" y="9448"/>
                </a:cubicBezTo>
                <a:cubicBezTo>
                  <a:pt x="2110" y="9476"/>
                  <a:pt x="1632" y="9738"/>
                  <a:pt x="1236" y="10199"/>
                </a:cubicBezTo>
                <a:cubicBezTo>
                  <a:pt x="-934" y="12725"/>
                  <a:pt x="-113" y="18138"/>
                  <a:pt x="2652" y="20704"/>
                </a:cubicBezTo>
                <a:cubicBezTo>
                  <a:pt x="2911" y="20944"/>
                  <a:pt x="3185" y="21156"/>
                  <a:pt x="3484" y="21170"/>
                </a:cubicBezTo>
                <a:cubicBezTo>
                  <a:pt x="3526" y="21172"/>
                  <a:pt x="3567" y="21170"/>
                  <a:pt x="3608" y="21165"/>
                </a:cubicBezTo>
                <a:lnTo>
                  <a:pt x="9574" y="21167"/>
                </a:lnTo>
                <a:cubicBezTo>
                  <a:pt x="9597" y="21168"/>
                  <a:pt x="9619" y="21170"/>
                  <a:pt x="9642" y="21170"/>
                </a:cubicBezTo>
                <a:cubicBezTo>
                  <a:pt x="9664" y="21170"/>
                  <a:pt x="9686" y="21168"/>
                  <a:pt x="9708" y="21167"/>
                </a:cubicBezTo>
                <a:lnTo>
                  <a:pt x="16835" y="21170"/>
                </a:lnTo>
                <a:cubicBezTo>
                  <a:pt x="18900" y="21563"/>
                  <a:pt x="20666" y="18560"/>
                  <a:pt x="20535" y="14879"/>
                </a:cubicBezTo>
                <a:cubicBezTo>
                  <a:pt x="20420" y="11655"/>
                  <a:pt x="18847" y="9216"/>
                  <a:pt x="17033" y="9448"/>
                </a:cubicBezTo>
                <a:cubicBezTo>
                  <a:pt x="16925" y="7597"/>
                  <a:pt x="16269" y="5949"/>
                  <a:pt x="15301" y="5206"/>
                </a:cubicBezTo>
                <a:cubicBezTo>
                  <a:pt x="14740" y="4776"/>
                  <a:pt x="14111" y="4687"/>
                  <a:pt x="13503" y="4948"/>
                </a:cubicBezTo>
                <a:cubicBezTo>
                  <a:pt x="13015" y="2037"/>
                  <a:pt x="11472" y="-37"/>
                  <a:pt x="9739" y="0"/>
                </a:cubicBezTo>
                <a:cubicBezTo>
                  <a:pt x="7967" y="38"/>
                  <a:pt x="6451" y="2274"/>
                  <a:pt x="6061" y="5305"/>
                </a:cubicBezTo>
                <a:cubicBezTo>
                  <a:pt x="4952" y="4507"/>
                  <a:pt x="3653" y="5178"/>
                  <a:pt x="2969" y="7070"/>
                </a:cubicBezTo>
                <a:close/>
              </a:path>
            </a:pathLst>
          </a:custGeom>
          <a:gradFill flip="none" rotWithShape="1">
            <a:gsLst>
              <a:gs pos="0">
                <a:srgbClr val="5985A4"/>
              </a:gs>
              <a:gs pos="100000">
                <a:srgbClr val="270048"/>
              </a:gs>
            </a:gsLst>
            <a:path path="shape">
              <a:fillToRect l="49820" t="-241" r="50179" b="100241"/>
            </a:path>
          </a:gradFill>
          <a:ln w="25400" cap="flat">
            <a:solidFill>
              <a:srgbClr val="FFFFFF"/>
            </a:solidFill>
            <a:prstDash val="solid"/>
            <a:miter lim="400000"/>
          </a:ln>
          <a:effectLst/>
        </p:spPr>
        <p:txBody>
          <a:bodyPr/>
          <a:lstStyle/>
          <a:p>
            <a:endParaRPr lang="de-DE"/>
          </a:p>
        </p:txBody>
      </p:sp>
      <p:pic>
        <p:nvPicPr>
          <p:cNvPr id="36" name="Grafik 35" descr="Ein Bild, das Text, Buch enthält.&#10;&#10;Automatisch generierte Beschreibung">
            <a:extLst>
              <a:ext uri="{FF2B5EF4-FFF2-40B4-BE49-F238E27FC236}">
                <a16:creationId xmlns:a16="http://schemas.microsoft.com/office/drawing/2014/main" id="{37C41377-7C53-5544-9404-CEDD879DE0C0}"/>
              </a:ext>
            </a:extLst>
          </p:cNvPr>
          <p:cNvPicPr>
            <a:picLocks noChangeAspect="1"/>
          </p:cNvPicPr>
          <p:nvPr/>
        </p:nvPicPr>
        <p:blipFill>
          <a:blip r:embed="rId3"/>
          <a:stretch>
            <a:fillRect/>
          </a:stretch>
        </p:blipFill>
        <p:spPr>
          <a:xfrm>
            <a:off x="10638691" y="373308"/>
            <a:ext cx="1091222" cy="776966"/>
          </a:xfrm>
          <a:prstGeom prst="rect">
            <a:avLst/>
          </a:prstGeom>
        </p:spPr>
      </p:pic>
      <p:sp>
        <p:nvSpPr>
          <p:cNvPr id="26" name="Titel 1">
            <a:extLst>
              <a:ext uri="{FF2B5EF4-FFF2-40B4-BE49-F238E27FC236}">
                <a16:creationId xmlns:a16="http://schemas.microsoft.com/office/drawing/2014/main" id="{5C40F0E9-E202-C546-B4BE-353EDC8FB392}"/>
              </a:ext>
            </a:extLst>
          </p:cNvPr>
          <p:cNvSpPr txBox="1">
            <a:spLocks/>
          </p:cNvSpPr>
          <p:nvPr/>
        </p:nvSpPr>
        <p:spPr>
          <a:xfrm>
            <a:off x="5085375" y="1533179"/>
            <a:ext cx="743055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Hands-on</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14" name="Titel 1">
            <a:extLst>
              <a:ext uri="{FF2B5EF4-FFF2-40B4-BE49-F238E27FC236}">
                <a16:creationId xmlns:a16="http://schemas.microsoft.com/office/drawing/2014/main" id="{7BBBE536-92FC-1043-B1D3-936BE7328DB5}"/>
              </a:ext>
            </a:extLst>
          </p:cNvPr>
          <p:cNvSpPr txBox="1">
            <a:spLocks/>
          </p:cNvSpPr>
          <p:nvPr/>
        </p:nvSpPr>
        <p:spPr>
          <a:xfrm>
            <a:off x="465729" y="661220"/>
            <a:ext cx="2370875" cy="97810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Aufgabe 2</a:t>
            </a:r>
          </a:p>
          <a:p>
            <a:pPr algn="l"/>
            <a:r>
              <a:rPr lang="de-DE" sz="4000">
                <a:solidFill>
                  <a:schemeClr val="bg1"/>
                </a:solidFill>
                <a:latin typeface="Impact" panose="020B0806030902050204" pitchFamily="34" charset="0"/>
                <a:ea typeface="DengXian" panose="02010600030101010101" pitchFamily="2" charset="-122"/>
                <a:cs typeface="Consolas" panose="020B0609020204030204" pitchFamily="49" charset="0"/>
              </a:rPr>
              <a:t>                    </a:t>
            </a:r>
          </a:p>
        </p:txBody>
      </p:sp>
      <p:sp>
        <p:nvSpPr>
          <p:cNvPr id="8" name="Titel 1">
            <a:extLst>
              <a:ext uri="{FF2B5EF4-FFF2-40B4-BE49-F238E27FC236}">
                <a16:creationId xmlns:a16="http://schemas.microsoft.com/office/drawing/2014/main" id="{D3395D4D-B6CD-A840-AF45-99B751B7CA33}"/>
              </a:ext>
            </a:extLst>
          </p:cNvPr>
          <p:cNvSpPr txBox="1">
            <a:spLocks/>
          </p:cNvSpPr>
          <p:nvPr/>
        </p:nvSpPr>
        <p:spPr>
          <a:xfrm>
            <a:off x="4315579" y="2022233"/>
            <a:ext cx="10988566" cy="819496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742950" indent="-742950" algn="l">
              <a:lnSpc>
                <a:spcPts val="2480"/>
              </a:lnSpc>
              <a:spcBef>
                <a:spcPts val="0"/>
              </a:spcBef>
              <a:spcAft>
                <a:spcPts val="2000"/>
              </a:spcAft>
              <a:buAutoNum type="arabicParenR"/>
            </a:pPr>
            <a:r>
              <a:rPr lang="de-DE" sz="2400">
                <a:solidFill>
                  <a:schemeClr val="bg1"/>
                </a:solidFill>
                <a:ea typeface="DengXian"/>
                <a:cs typeface="Courier New"/>
              </a:rPr>
              <a:t>Kopieren Sie die existierende Funktion </a:t>
            </a:r>
            <a:br>
              <a:rPr lang="de-DE" sz="2400">
                <a:ea typeface="DengXian" panose="02010600030101010101" pitchFamily="2" charset="-122"/>
                <a:cs typeface="Courier New" panose="02070309020205020404" pitchFamily="49" charset="0"/>
              </a:rPr>
            </a:br>
            <a:r>
              <a:rPr lang="de-DE" sz="2400">
                <a:solidFill>
                  <a:schemeClr val="bg1"/>
                </a:solidFill>
                <a:ea typeface="DengXian"/>
                <a:cs typeface="Courier New"/>
              </a:rPr>
              <a:t>und geben Sie ihr einen neuen Dateinamen: </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humidity.py</a:t>
            </a:r>
          </a:p>
          <a:p>
            <a:pPr marL="742950" indent="-742950" algn="l">
              <a:lnSpc>
                <a:spcPts val="2480"/>
              </a:lnSpc>
              <a:spcBef>
                <a:spcPts val="0"/>
              </a:spcBef>
              <a:spcAft>
                <a:spcPts val="2000"/>
              </a:spcAft>
              <a:buAutoNum type="arabicParenR"/>
            </a:pPr>
            <a:r>
              <a:rPr lang="de-DE" sz="2400">
                <a:solidFill>
                  <a:schemeClr val="bg1"/>
                </a:solidFill>
                <a:ea typeface="DengXian" panose="02010600030101010101" pitchFamily="2" charset="-122"/>
                <a:cs typeface="Courier New" panose="02070309020205020404" pitchFamily="49" charset="0"/>
              </a:rPr>
              <a:t>Funktionsnamen ändern</a:t>
            </a:r>
          </a:p>
          <a:p>
            <a:pPr marL="742950" indent="-742950" algn="l">
              <a:lnSpc>
                <a:spcPts val="2480"/>
              </a:lnSpc>
              <a:spcBef>
                <a:spcPts val="0"/>
              </a:spcBef>
              <a:spcAft>
                <a:spcPts val="2000"/>
              </a:spcAft>
              <a:buAutoNum type="arabicParenR"/>
            </a:pPr>
            <a:r>
              <a:rPr lang="de-DE" sz="2400">
                <a:solidFill>
                  <a:schemeClr val="bg1"/>
                </a:solidFill>
                <a:ea typeface="DengXian"/>
                <a:cs typeface="Courier New"/>
              </a:rPr>
              <a:t>Passen Sie auch die Konfiguration an:</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err="1">
                <a:solidFill>
                  <a:schemeClr val="bg1"/>
                </a:solidFill>
                <a:latin typeface="Courier New"/>
                <a:ea typeface="DengXian"/>
                <a:cs typeface="Courier New"/>
              </a:rPr>
              <a:t>serverless.yml</a:t>
            </a:r>
            <a:endParaRPr lang="de-DE" sz="2400">
              <a:solidFill>
                <a:schemeClr val="bg1"/>
              </a:solidFill>
              <a:latin typeface="Courier New"/>
              <a:ea typeface="DengXian"/>
              <a:cs typeface="Courier New"/>
            </a:endParaRPr>
          </a:p>
          <a:p>
            <a:pPr marL="742950" indent="-742950" algn="l">
              <a:lnSpc>
                <a:spcPts val="2480"/>
              </a:lnSpc>
              <a:spcBef>
                <a:spcPts val="0"/>
              </a:spcBef>
              <a:spcAft>
                <a:spcPts val="2000"/>
              </a:spcAft>
              <a:buFontTx/>
              <a:buAutoNum type="arabicParenR"/>
            </a:pPr>
            <a:r>
              <a:rPr lang="de-DE" sz="2400">
                <a:solidFill>
                  <a:schemeClr val="bg1"/>
                </a:solidFill>
                <a:ea typeface="DengXian"/>
                <a:cs typeface="Courier New"/>
              </a:rPr>
              <a:t>Konsole:</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cd ..</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cd task2</a:t>
            </a:r>
            <a:br>
              <a:rPr lang="de-DE" sz="2400">
                <a:latin typeface="Courier New" panose="02070309020205020404" pitchFamily="49" charset="0"/>
                <a:ea typeface="DengXian" panose="02010600030101010101" pitchFamily="2" charset="-122"/>
                <a:cs typeface="Courier New" panose="02070309020205020404" pitchFamily="49" charset="0"/>
              </a:rPr>
            </a:br>
            <a:r>
              <a:rPr lang="de-DE" sz="2400">
                <a:solidFill>
                  <a:schemeClr val="bg1"/>
                </a:solidFill>
                <a:latin typeface="Courier New"/>
                <a:ea typeface="DengXian"/>
                <a:cs typeface="Courier New"/>
              </a:rPr>
              <a:t>./</a:t>
            </a:r>
            <a:r>
              <a:rPr lang="de-DE" sz="2400" err="1">
                <a:solidFill>
                  <a:schemeClr val="bg1"/>
                </a:solidFill>
                <a:latin typeface="Courier New"/>
                <a:ea typeface="DengXian"/>
                <a:cs typeface="Courier New"/>
              </a:rPr>
              <a:t>deploy.sh</a:t>
            </a:r>
            <a:r>
              <a:rPr lang="de-DE" sz="2400">
                <a:solidFill>
                  <a:schemeClr val="bg1"/>
                </a:solidFill>
                <a:latin typeface="Courier New"/>
                <a:ea typeface="DengXian"/>
                <a:cs typeface="Courier New"/>
              </a:rPr>
              <a:t> </a:t>
            </a:r>
            <a:endParaRPr lang="de-DE" sz="2400">
              <a:solidFill>
                <a:schemeClr val="bg1"/>
              </a:solidFill>
              <a:latin typeface="Courier New" panose="02070309020205020404" pitchFamily="49" charset="0"/>
              <a:ea typeface="DengXian" panose="02010600030101010101" pitchFamily="2" charset="-122"/>
              <a:cs typeface="Courier New" panose="02070309020205020404" pitchFamily="49" charset="0"/>
            </a:endParaRPr>
          </a:p>
          <a:p>
            <a:pPr algn="l">
              <a:lnSpc>
                <a:spcPts val="2480"/>
              </a:lnSpc>
              <a:spcBef>
                <a:spcPts val="0"/>
              </a:spcBef>
              <a:spcAft>
                <a:spcPts val="2000"/>
              </a:spcAft>
            </a:pPr>
            <a:r>
              <a:rPr lang="de-DE" sz="2400">
                <a:solidFill>
                  <a:schemeClr val="bg1"/>
                </a:solidFill>
                <a:ea typeface="DengXian"/>
                <a:cs typeface="Courier New"/>
              </a:rPr>
              <a:t>5)       Prüfen Sie, ob die Funktion da ist und rufen Sie sie auf </a:t>
            </a:r>
            <a:endParaRPr lang="de-DE" sz="2400">
              <a:solidFill>
                <a:schemeClr val="bg1"/>
              </a:solidFill>
              <a:ea typeface="DengXian" panose="02010600030101010101" pitchFamily="2" charset="-122"/>
              <a:cs typeface="Courier New" panose="02070309020205020404" pitchFamily="49" charset="0"/>
            </a:endParaRPr>
          </a:p>
        </p:txBody>
      </p:sp>
    </p:spTree>
    <p:extLst>
      <p:ext uri="{BB962C8B-B14F-4D97-AF65-F5344CB8AC3E}">
        <p14:creationId xmlns:p14="http://schemas.microsoft.com/office/powerpoint/2010/main" val="421929907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31E1B82ABF415B48BF23F509058E533A" ma:contentTypeVersion="8" ma:contentTypeDescription="Ein neues Dokument erstellen." ma:contentTypeScope="" ma:versionID="5eaf6143a90709de9fc1faff16a157c6">
  <xsd:schema xmlns:xsd="http://www.w3.org/2001/XMLSchema" xmlns:xs="http://www.w3.org/2001/XMLSchema" xmlns:p="http://schemas.microsoft.com/office/2006/metadata/properties" xmlns:ns2="7aa4eee5-faa7-41e8-a326-e2811a920fe8" xmlns:ns3="75c71750-ea64-4423-aab6-63b8e8eb3d69" targetNamespace="http://schemas.microsoft.com/office/2006/metadata/properties" ma:root="true" ma:fieldsID="4a11f71c296d10aa788f33ebef58f177" ns2:_="" ns3:_="">
    <xsd:import namespace="7aa4eee5-faa7-41e8-a326-e2811a920fe8"/>
    <xsd:import namespace="75c71750-ea64-4423-aab6-63b8e8eb3d69"/>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a4eee5-faa7-41e8-a326-e2811a920f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c71750-ea64-4423-aab6-63b8e8eb3d69"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F13132C-637D-438A-9227-2F3618F42902}">
  <ds:schemaRefs>
    <ds:schemaRef ds:uri="http://schemas.microsoft.com/sharepoint/v3/contenttype/forms"/>
  </ds:schemaRefs>
</ds:datastoreItem>
</file>

<file path=customXml/itemProps2.xml><?xml version="1.0" encoding="utf-8"?>
<ds:datastoreItem xmlns:ds="http://schemas.openxmlformats.org/officeDocument/2006/customXml" ds:itemID="{BC06EB08-931C-4A3D-9E3D-C6288F4EBE17}">
  <ds:schemaRefs>
    <ds:schemaRef ds:uri="75c71750-ea64-4423-aab6-63b8e8eb3d69"/>
    <ds:schemaRef ds:uri="7aa4eee5-faa7-41e8-a326-e2811a920f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DC0768C-8982-4362-9B21-C7B574A68043}">
  <ds:schemaRefs>
    <ds:schemaRef ds:uri="75c71750-ea64-4423-aab6-63b8e8eb3d69"/>
    <ds:schemaRef ds:uri="7aa4eee5-faa7-41e8-a326-e2811a920f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1674</Words>
  <Application>Microsoft Macintosh PowerPoint</Application>
  <PresentationFormat>Breitbild</PresentationFormat>
  <Paragraphs>322</Paragraphs>
  <Slides>21</Slides>
  <Notes>21</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21</vt:i4>
      </vt:variant>
    </vt:vector>
  </HeadingPairs>
  <TitlesOfParts>
    <vt:vector size="30" baseType="lpstr">
      <vt:lpstr>DengXian</vt:lpstr>
      <vt:lpstr>Arial</vt:lpstr>
      <vt:lpstr>Calibri</vt:lpstr>
      <vt:lpstr>Calibri Light</vt:lpstr>
      <vt:lpstr>Courier New</vt:lpstr>
      <vt:lpstr>Helvetica</vt:lpstr>
      <vt:lpstr>Impact</vt:lpstr>
      <vt:lpstr>Wingdings</vt:lpstr>
      <vt:lpstr>Office</vt:lpstr>
      <vt:lpstr>PowerPoint-Präsentation</vt:lpstr>
      <vt:lpstr>AGENDA</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MORE SERVERS</dc:title>
  <dc:creator>Michael Abey</dc:creator>
  <cp:lastModifiedBy>Michael Abey</cp:lastModifiedBy>
  <cp:revision>3</cp:revision>
  <cp:lastPrinted>2019-01-23T09:45:23Z</cp:lastPrinted>
  <dcterms:created xsi:type="dcterms:W3CDTF">2019-01-07T09:17:32Z</dcterms:created>
  <dcterms:modified xsi:type="dcterms:W3CDTF">2019-04-18T09:31:17Z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0x01010031E1B82ABF415B48BF23F509058E533A</vt:lpwstr>
  </property>
</Properties>
</file>

<file path=docProps/thumbnail.jpeg>
</file>